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1" r:id="rId2"/>
    <p:sldMasterId id="2147483710" r:id="rId3"/>
  </p:sldMasterIdLst>
  <p:sldIdLst>
    <p:sldId id="256" r:id="rId4"/>
    <p:sldId id="257" r:id="rId5"/>
    <p:sldId id="266" r:id="rId6"/>
    <p:sldId id="259" r:id="rId7"/>
    <p:sldId id="260" r:id="rId8"/>
    <p:sldId id="263" r:id="rId9"/>
    <p:sldId id="289" r:id="rId10"/>
    <p:sldId id="290" r:id="rId11"/>
    <p:sldId id="273" r:id="rId12"/>
    <p:sldId id="280" r:id="rId13"/>
    <p:sldId id="283" r:id="rId14"/>
    <p:sldId id="284" r:id="rId15"/>
    <p:sldId id="285" r:id="rId16"/>
    <p:sldId id="286" r:id="rId17"/>
    <p:sldId id="287" r:id="rId18"/>
    <p:sldId id="275" r:id="rId19"/>
    <p:sldId id="267" r:id="rId20"/>
    <p:sldId id="279" r:id="rId21"/>
    <p:sldId id="276" r:id="rId22"/>
    <p:sldId id="268" r:id="rId23"/>
    <p:sldId id="281" r:id="rId24"/>
    <p:sldId id="278" r:id="rId25"/>
    <p:sldId id="288" r:id="rId2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68" d="100"/>
          <a:sy n="68" d="100"/>
        </p:scale>
        <p:origin x="-762"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A772CD56-1874-439F-B7D4-9EF4F881C5DF}" type="datetimeFigureOut">
              <a:rPr lang="ru-RU" smtClean="0"/>
              <a:pPr/>
              <a:t>04.12.2023</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383D05C-45CC-4C30-851A-B85420094B34}" type="slidenum">
              <a:rPr lang="ru-RU" smtClean="0"/>
              <a:pPr/>
              <a:t>‹#›</a:t>
            </a:fld>
            <a:endParaRPr lang="ru-RU"/>
          </a:p>
        </p:txBody>
      </p:sp>
    </p:spTree>
    <p:extLst>
      <p:ext uri="{BB962C8B-B14F-4D97-AF65-F5344CB8AC3E}">
        <p14:creationId xmlns="" xmlns:p14="http://schemas.microsoft.com/office/powerpoint/2010/main" val="4276287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772CD56-1874-439F-B7D4-9EF4F881C5DF}" type="datetimeFigureOut">
              <a:rPr lang="ru-RU" smtClean="0"/>
              <a:pPr/>
              <a:t>04.12.2023</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383D05C-45CC-4C30-851A-B85420094B34}" type="slidenum">
              <a:rPr lang="ru-RU" smtClean="0"/>
              <a:pPr/>
              <a:t>‹#›</a:t>
            </a:fld>
            <a:endParaRPr lang="ru-RU"/>
          </a:p>
        </p:txBody>
      </p:sp>
    </p:spTree>
    <p:extLst>
      <p:ext uri="{BB962C8B-B14F-4D97-AF65-F5344CB8AC3E}">
        <p14:creationId xmlns="" xmlns:p14="http://schemas.microsoft.com/office/powerpoint/2010/main" val="2381548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772CD56-1874-439F-B7D4-9EF4F881C5DF}" type="datetimeFigureOut">
              <a:rPr lang="ru-RU" smtClean="0"/>
              <a:pPr/>
              <a:t>04.12.2023</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383D05C-45CC-4C30-851A-B85420094B34}" type="slidenum">
              <a:rPr lang="ru-RU" smtClean="0"/>
              <a:pPr/>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1765595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A772CD56-1874-439F-B7D4-9EF4F881C5DF}" type="datetimeFigureOut">
              <a:rPr lang="ru-RU" smtClean="0"/>
              <a:pPr/>
              <a:t>04.12.2023</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383D05C-45CC-4C30-851A-B85420094B34}" type="slidenum">
              <a:rPr lang="ru-RU" smtClean="0"/>
              <a:pPr/>
              <a:t>‹#›</a:t>
            </a:fld>
            <a:endParaRPr lang="ru-RU"/>
          </a:p>
        </p:txBody>
      </p:sp>
    </p:spTree>
    <p:extLst>
      <p:ext uri="{BB962C8B-B14F-4D97-AF65-F5344CB8AC3E}">
        <p14:creationId xmlns="" xmlns:p14="http://schemas.microsoft.com/office/powerpoint/2010/main" val="758839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A772CD56-1874-439F-B7D4-9EF4F881C5DF}" type="datetimeFigureOut">
              <a:rPr lang="ru-RU" smtClean="0"/>
              <a:pPr/>
              <a:t>04.12.2023</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383D05C-45CC-4C30-851A-B85420094B34}" type="slidenum">
              <a:rPr lang="ru-RU" smtClean="0"/>
              <a:pPr/>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892234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A772CD56-1874-439F-B7D4-9EF4F881C5DF}" type="datetimeFigureOut">
              <a:rPr lang="ru-RU" smtClean="0"/>
              <a:pPr/>
              <a:t>04.12.2023</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383D05C-45CC-4C30-851A-B85420094B34}" type="slidenum">
              <a:rPr lang="ru-RU" smtClean="0"/>
              <a:pPr/>
              <a:t>‹#›</a:t>
            </a:fld>
            <a:endParaRPr lang="ru-RU"/>
          </a:p>
        </p:txBody>
      </p:sp>
    </p:spTree>
    <p:extLst>
      <p:ext uri="{BB962C8B-B14F-4D97-AF65-F5344CB8AC3E}">
        <p14:creationId xmlns="" xmlns:p14="http://schemas.microsoft.com/office/powerpoint/2010/main" val="4171321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772CD56-1874-439F-B7D4-9EF4F881C5DF}" type="datetimeFigureOut">
              <a:rPr lang="ru-RU" smtClean="0"/>
              <a:pPr/>
              <a:t>04.12.2023</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383D05C-45CC-4C30-851A-B85420094B34}" type="slidenum">
              <a:rPr lang="ru-RU" smtClean="0"/>
              <a:pPr/>
              <a:t>‹#›</a:t>
            </a:fld>
            <a:endParaRPr lang="ru-RU"/>
          </a:p>
        </p:txBody>
      </p:sp>
    </p:spTree>
    <p:extLst>
      <p:ext uri="{BB962C8B-B14F-4D97-AF65-F5344CB8AC3E}">
        <p14:creationId xmlns="" xmlns:p14="http://schemas.microsoft.com/office/powerpoint/2010/main" val="258678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772CD56-1874-439F-B7D4-9EF4F881C5DF}" type="datetimeFigureOut">
              <a:rPr lang="ru-RU" smtClean="0"/>
              <a:pPr/>
              <a:t>04.12.2023</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383D05C-45CC-4C30-851A-B85420094B34}" type="slidenum">
              <a:rPr lang="ru-RU" smtClean="0"/>
              <a:pPr/>
              <a:t>‹#›</a:t>
            </a:fld>
            <a:endParaRPr lang="ru-RU"/>
          </a:p>
        </p:txBody>
      </p:sp>
    </p:spTree>
    <p:extLst>
      <p:ext uri="{BB962C8B-B14F-4D97-AF65-F5344CB8AC3E}">
        <p14:creationId xmlns="" xmlns:p14="http://schemas.microsoft.com/office/powerpoint/2010/main" val="2603492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5" name="Прямая соединительная линия 4"/>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6" name="Прямая соединительная линия 5"/>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Объект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4"/>
          <p:cNvSpPr>
            <a:spLocks noGrp="1"/>
          </p:cNvSpPr>
          <p:nvPr>
            <p:ph type="dt" sz="half" idx="10"/>
          </p:nvPr>
        </p:nvSpPr>
        <p:spPr/>
        <p:txBody>
          <a:bodyPr/>
          <a:lstStyle>
            <a:lvl1pPr>
              <a:defRPr/>
            </a:lvl1pPr>
          </a:lstStyle>
          <a:p>
            <a:pPr>
              <a:defRPr/>
            </a:pPr>
            <a:fld id="{872F89C2-205E-4CCF-9553-5C7C2D664484}" type="datetimeFigureOut">
              <a:rPr lang="ru-RU">
                <a:solidFill>
                  <a:srgbClr val="F0A22E">
                    <a:shade val="75000"/>
                  </a:srgbClr>
                </a:solidFill>
              </a:rPr>
              <a:pPr>
                <a:defRPr/>
              </a:pPr>
              <a:t>04.12.2023</a:t>
            </a:fld>
            <a:endParaRPr lang="ru-RU">
              <a:solidFill>
                <a:srgbClr val="F0A22E">
                  <a:shade val="75000"/>
                </a:srgbClr>
              </a:solidFill>
            </a:endParaRPr>
          </a:p>
        </p:txBody>
      </p:sp>
      <p:sp>
        <p:nvSpPr>
          <p:cNvPr id="8" name="Нижний колонтитул 18"/>
          <p:cNvSpPr>
            <a:spLocks noGrp="1"/>
          </p:cNvSpPr>
          <p:nvPr>
            <p:ph type="ftr" sz="quarter" idx="11"/>
          </p:nvPr>
        </p:nvSpPr>
        <p:spPr>
          <a:xfrm>
            <a:off x="4775200" y="76201"/>
            <a:ext cx="3860800" cy="288925"/>
          </a:xfrm>
        </p:spPr>
        <p:txBody>
          <a:bodyPr/>
          <a:lstStyle>
            <a:lvl1pPr>
              <a:defRPr/>
            </a:lvl1pPr>
          </a:lstStyle>
          <a:p>
            <a:pPr>
              <a:defRPr/>
            </a:pPr>
            <a:endParaRPr lang="ru-RU">
              <a:solidFill>
                <a:srgbClr val="F0A22E">
                  <a:shade val="75000"/>
                </a:srgbClr>
              </a:solidFill>
            </a:endParaRPr>
          </a:p>
        </p:txBody>
      </p:sp>
      <p:sp>
        <p:nvSpPr>
          <p:cNvPr id="9" name="Номер слайда 15"/>
          <p:cNvSpPr>
            <a:spLocks noGrp="1"/>
          </p:cNvSpPr>
          <p:nvPr>
            <p:ph type="sldNum" sz="quarter" idx="12"/>
          </p:nvPr>
        </p:nvSpPr>
        <p:spPr>
          <a:xfrm>
            <a:off x="10972801" y="6473825"/>
            <a:ext cx="1011767" cy="247650"/>
          </a:xfrm>
        </p:spPr>
        <p:txBody>
          <a:bodyPr/>
          <a:lstStyle>
            <a:lvl1pPr>
              <a:defRPr/>
            </a:lvl1pPr>
          </a:lstStyle>
          <a:p>
            <a:fld id="{D1BB849F-E771-46DD-96BD-73E00B7DB5C1}" type="slidenum">
              <a:rPr lang="ru-RU" altLang="ru-RU"/>
              <a:pPr/>
              <a:t>‹#›</a:t>
            </a:fld>
            <a:endParaRPr lang="ru-RU" altLang="ru-RU"/>
          </a:p>
        </p:txBody>
      </p:sp>
    </p:spTree>
    <p:extLst>
      <p:ext uri="{BB962C8B-B14F-4D97-AF65-F5344CB8AC3E}">
        <p14:creationId xmlns="" xmlns:p14="http://schemas.microsoft.com/office/powerpoint/2010/main" val="1594069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6" name="Прямая соединительная линия 5"/>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7" name="Прямая соединительная линия 6"/>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20" name="Заголовок 19"/>
          <p:cNvSpPr>
            <a:spLocks noGrp="1"/>
          </p:cNvSpPr>
          <p:nvPr>
            <p:ph type="title"/>
          </p:nvPr>
        </p:nvSpPr>
        <p:spPr>
          <a:xfrm>
            <a:off x="402336" y="457200"/>
            <a:ext cx="11582400" cy="841248"/>
          </a:xfrm>
        </p:spPr>
        <p:txBody>
          <a:bodyPr/>
          <a:lstStyle/>
          <a:p>
            <a:r>
              <a:rPr lang="ru-RU" smtClean="0"/>
              <a:t>Образец заголовка</a:t>
            </a:r>
            <a:endParaRPr lang="en-US"/>
          </a:p>
        </p:txBody>
      </p:sp>
      <p:sp>
        <p:nvSpPr>
          <p:cNvPr id="14" name="Объект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Объект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20"/>
          <p:cNvSpPr>
            <a:spLocks noGrp="1"/>
          </p:cNvSpPr>
          <p:nvPr>
            <p:ph type="dt" sz="half" idx="10"/>
          </p:nvPr>
        </p:nvSpPr>
        <p:spPr/>
        <p:txBody>
          <a:bodyPr/>
          <a:lstStyle>
            <a:lvl1pPr>
              <a:defRPr/>
            </a:lvl1pPr>
          </a:lstStyle>
          <a:p>
            <a:pPr>
              <a:defRPr/>
            </a:pPr>
            <a:fld id="{EA636556-B476-475D-B134-292C0A531427}" type="datetimeFigureOut">
              <a:rPr lang="ru-RU">
                <a:solidFill>
                  <a:srgbClr val="F0A22E">
                    <a:shade val="75000"/>
                  </a:srgbClr>
                </a:solidFill>
              </a:rPr>
              <a:pPr>
                <a:defRPr/>
              </a:pPr>
              <a:t>04.12.2023</a:t>
            </a:fld>
            <a:endParaRPr lang="ru-RU">
              <a:solidFill>
                <a:srgbClr val="F0A22E">
                  <a:shade val="75000"/>
                </a:srgbClr>
              </a:solidFill>
            </a:endParaRPr>
          </a:p>
        </p:txBody>
      </p:sp>
      <p:sp>
        <p:nvSpPr>
          <p:cNvPr id="9" name="Нижний колонтитул 9"/>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10" name="Номер слайда 30"/>
          <p:cNvSpPr>
            <a:spLocks noGrp="1"/>
          </p:cNvSpPr>
          <p:nvPr>
            <p:ph type="sldNum" sz="quarter" idx="12"/>
          </p:nvPr>
        </p:nvSpPr>
        <p:spPr/>
        <p:txBody>
          <a:bodyPr/>
          <a:lstStyle>
            <a:lvl1pPr>
              <a:defRPr/>
            </a:lvl1pPr>
          </a:lstStyle>
          <a:p>
            <a:fld id="{6474C7CC-ADCC-4F29-92B1-AB3BF83AA597}" type="slidenum">
              <a:rPr lang="ru-RU" altLang="ru-RU"/>
              <a:pPr/>
              <a:t>‹#›</a:t>
            </a:fld>
            <a:endParaRPr lang="ru-RU" altLang="ru-RU"/>
          </a:p>
        </p:txBody>
      </p:sp>
    </p:spTree>
    <p:extLst>
      <p:ext uri="{BB962C8B-B14F-4D97-AF65-F5344CB8AC3E}">
        <p14:creationId xmlns="" xmlns:p14="http://schemas.microsoft.com/office/powerpoint/2010/main" val="426048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685800" y="60198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29" name="Заголовок 28"/>
          <p:cNvSpPr>
            <a:spLocks noGrp="1"/>
          </p:cNvSpPr>
          <p:nvPr>
            <p:ph type="title"/>
          </p:nvPr>
        </p:nvSpPr>
        <p:spPr>
          <a:xfrm>
            <a:off x="406400" y="5410200"/>
            <a:ext cx="11480800" cy="882650"/>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375259"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Объект 3"/>
          <p:cNvSpPr>
            <a:spLocks noGrp="1"/>
          </p:cNvSpPr>
          <p:nvPr>
            <p:ph sz="quarter" idx="2"/>
          </p:nvPr>
        </p:nvSpPr>
        <p:spPr>
          <a:xfrm>
            <a:off x="375259" y="1316038"/>
            <a:ext cx="5720741"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Объект 27"/>
          <p:cNvSpPr>
            <a:spLocks noGrp="1"/>
          </p:cNvSpPr>
          <p:nvPr>
            <p:ph sz="quarter" idx="4"/>
          </p:nvPr>
        </p:nvSpPr>
        <p:spPr>
          <a:xfrm>
            <a:off x="6198307" y="1316038"/>
            <a:ext cx="5718048"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a:lvl1pPr>
          </a:lstStyle>
          <a:p>
            <a:pPr>
              <a:defRPr/>
            </a:pPr>
            <a:fld id="{6076F289-4EC6-46E0-963E-60ACC9EE1DA1}" type="datetimeFigureOut">
              <a:rPr lang="ru-RU">
                <a:solidFill>
                  <a:srgbClr val="F0A22E">
                    <a:shade val="75000"/>
                  </a:srgbClr>
                </a:solidFill>
              </a:rPr>
              <a:pPr>
                <a:defRPr/>
              </a:pPr>
              <a:t>04.12.2023</a:t>
            </a:fld>
            <a:endParaRPr lang="ru-RU">
              <a:solidFill>
                <a:srgbClr val="F0A22E">
                  <a:shade val="75000"/>
                </a:srgbClr>
              </a:solidFill>
            </a:endParaRPr>
          </a:p>
        </p:txBody>
      </p:sp>
      <p:sp>
        <p:nvSpPr>
          <p:cNvPr id="9" name="Нижний колонтитул 5"/>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10" name="Номер слайда 6"/>
          <p:cNvSpPr>
            <a:spLocks noGrp="1"/>
          </p:cNvSpPr>
          <p:nvPr>
            <p:ph type="sldNum" sz="quarter" idx="12"/>
          </p:nvPr>
        </p:nvSpPr>
        <p:spPr>
          <a:xfrm>
            <a:off x="10972800" y="6477000"/>
            <a:ext cx="1016000" cy="247650"/>
          </a:xfrm>
        </p:spPr>
        <p:txBody>
          <a:bodyPr/>
          <a:lstStyle>
            <a:lvl1pPr>
              <a:defRPr/>
            </a:lvl1pPr>
          </a:lstStyle>
          <a:p>
            <a:fld id="{EE91804E-4EBD-4613-AE15-0D88C4DA04BF}" type="slidenum">
              <a:rPr lang="ru-RU" altLang="ru-RU"/>
              <a:pPr/>
              <a:t>‹#›</a:t>
            </a:fld>
            <a:endParaRPr lang="ru-RU" altLang="ru-RU"/>
          </a:p>
        </p:txBody>
      </p:sp>
    </p:spTree>
    <p:extLst>
      <p:ext uri="{BB962C8B-B14F-4D97-AF65-F5344CB8AC3E}">
        <p14:creationId xmlns="" xmlns:p14="http://schemas.microsoft.com/office/powerpoint/2010/main" val="3961752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772CD56-1874-439F-B7D4-9EF4F881C5DF}" type="datetimeFigureOut">
              <a:rPr lang="ru-RU" smtClean="0"/>
              <a:pPr/>
              <a:t>04.12.2023</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383D05C-45CC-4C30-851A-B85420094B34}" type="slidenum">
              <a:rPr lang="ru-RU" smtClean="0"/>
              <a:pPr/>
              <a:t>‹#›</a:t>
            </a:fld>
            <a:endParaRPr lang="ru-RU"/>
          </a:p>
        </p:txBody>
      </p:sp>
    </p:spTree>
    <p:extLst>
      <p:ext uri="{BB962C8B-B14F-4D97-AF65-F5344CB8AC3E}">
        <p14:creationId xmlns="" xmlns:p14="http://schemas.microsoft.com/office/powerpoint/2010/main" val="2146611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Прямая соединительная линия 2"/>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4" name="Прямая соединительная линия 3"/>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5" name="Прямая соединительная линия 4"/>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30" name="Заголовок 29"/>
          <p:cNvSpPr>
            <a:spLocks noGrp="1"/>
          </p:cNvSpPr>
          <p:nvPr>
            <p:ph type="title"/>
          </p:nvPr>
        </p:nvSpPr>
        <p:spPr>
          <a:xfrm>
            <a:off x="402336" y="457200"/>
            <a:ext cx="11582400" cy="841248"/>
          </a:xfrm>
        </p:spPr>
        <p:txBody>
          <a:bodyPr/>
          <a:lstStyle/>
          <a:p>
            <a:r>
              <a:rPr lang="ru-RU" smtClean="0"/>
              <a:t>Образец заголовка</a:t>
            </a:r>
            <a:endParaRPr lang="en-US"/>
          </a:p>
        </p:txBody>
      </p:sp>
      <p:sp>
        <p:nvSpPr>
          <p:cNvPr id="6" name="Дата 11"/>
          <p:cNvSpPr>
            <a:spLocks noGrp="1"/>
          </p:cNvSpPr>
          <p:nvPr>
            <p:ph type="dt" sz="half" idx="10"/>
          </p:nvPr>
        </p:nvSpPr>
        <p:spPr/>
        <p:txBody>
          <a:bodyPr/>
          <a:lstStyle>
            <a:lvl1pPr>
              <a:defRPr/>
            </a:lvl1pPr>
          </a:lstStyle>
          <a:p>
            <a:pPr>
              <a:defRPr/>
            </a:pPr>
            <a:fld id="{764C9544-ABCF-4911-9E65-D4F4257839C5}" type="datetimeFigureOut">
              <a:rPr lang="ru-RU">
                <a:solidFill>
                  <a:srgbClr val="F0A22E">
                    <a:shade val="75000"/>
                  </a:srgbClr>
                </a:solidFill>
              </a:rPr>
              <a:pPr>
                <a:defRPr/>
              </a:pPr>
              <a:t>04.12.2023</a:t>
            </a:fld>
            <a:endParaRPr lang="ru-RU">
              <a:solidFill>
                <a:srgbClr val="F0A22E">
                  <a:shade val="75000"/>
                </a:srgbClr>
              </a:solidFill>
            </a:endParaRPr>
          </a:p>
        </p:txBody>
      </p:sp>
      <p:sp>
        <p:nvSpPr>
          <p:cNvPr id="7" name="Нижний колонтитул 20"/>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8" name="Номер слайда 5"/>
          <p:cNvSpPr>
            <a:spLocks noGrp="1"/>
          </p:cNvSpPr>
          <p:nvPr>
            <p:ph type="sldNum" sz="quarter" idx="12"/>
          </p:nvPr>
        </p:nvSpPr>
        <p:spPr/>
        <p:txBody>
          <a:bodyPr/>
          <a:lstStyle>
            <a:lvl1pPr>
              <a:defRPr/>
            </a:lvl1pPr>
          </a:lstStyle>
          <a:p>
            <a:fld id="{5B37D34D-1799-4619-A658-1699FD5BAA44}" type="slidenum">
              <a:rPr lang="ru-RU" altLang="ru-RU"/>
              <a:pPr/>
              <a:t>‹#›</a:t>
            </a:fld>
            <a:endParaRPr lang="ru-RU" altLang="ru-RU"/>
          </a:p>
        </p:txBody>
      </p:sp>
    </p:spTree>
    <p:extLst>
      <p:ext uri="{BB962C8B-B14F-4D97-AF65-F5344CB8AC3E}">
        <p14:creationId xmlns="" xmlns:p14="http://schemas.microsoft.com/office/powerpoint/2010/main" val="1029542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685800" y="584911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2" name="Заголовок 11"/>
          <p:cNvSpPr>
            <a:spLocks noGrp="1"/>
          </p:cNvSpPr>
          <p:nvPr>
            <p:ph type="title"/>
          </p:nvPr>
        </p:nvSpPr>
        <p:spPr>
          <a:xfrm>
            <a:off x="609600" y="5486400"/>
            <a:ext cx="11277600" cy="520700"/>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609601"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Объект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a:lvl1pPr>
          </a:lstStyle>
          <a:p>
            <a:pPr>
              <a:defRPr/>
            </a:pPr>
            <a:fld id="{EDABF8E7-3DEF-4DE5-90F2-0164C6AD80F4}" type="datetimeFigureOut">
              <a:rPr lang="ru-RU">
                <a:solidFill>
                  <a:srgbClr val="F0A22E">
                    <a:shade val="75000"/>
                  </a:srgbClr>
                </a:solidFill>
              </a:rPr>
              <a:pPr>
                <a:defRPr/>
              </a:pPr>
              <a:t>04.12.2023</a:t>
            </a:fld>
            <a:endParaRPr lang="ru-RU">
              <a:solidFill>
                <a:srgbClr val="F0A22E">
                  <a:shade val="75000"/>
                </a:srgbClr>
              </a:solidFill>
            </a:endParaRPr>
          </a:p>
        </p:txBody>
      </p:sp>
      <p:sp>
        <p:nvSpPr>
          <p:cNvPr id="7" name="Нижний колонтитул 28"/>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8" name="Номер слайда 6"/>
          <p:cNvSpPr>
            <a:spLocks noGrp="1"/>
          </p:cNvSpPr>
          <p:nvPr>
            <p:ph type="sldNum" sz="quarter" idx="12"/>
          </p:nvPr>
        </p:nvSpPr>
        <p:spPr/>
        <p:txBody>
          <a:bodyPr/>
          <a:lstStyle>
            <a:lvl1pPr>
              <a:defRPr/>
            </a:lvl1pPr>
          </a:lstStyle>
          <a:p>
            <a:fld id="{AE7D67D2-4903-43E4-A185-254231CAD857}" type="slidenum">
              <a:rPr lang="ru-RU" altLang="ru-RU"/>
              <a:pPr/>
              <a:t>‹#›</a:t>
            </a:fld>
            <a:endParaRPr lang="ru-RU" altLang="ru-RU"/>
          </a:p>
        </p:txBody>
      </p:sp>
    </p:spTree>
    <p:extLst>
      <p:ext uri="{BB962C8B-B14F-4D97-AF65-F5344CB8AC3E}">
        <p14:creationId xmlns="" xmlns:p14="http://schemas.microsoft.com/office/powerpoint/2010/main" val="25639318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17" name="Заголовок 16"/>
          <p:cNvSpPr>
            <a:spLocks noGrp="1"/>
          </p:cNvSpPr>
          <p:nvPr>
            <p:ph type="title"/>
          </p:nvPr>
        </p:nvSpPr>
        <p:spPr>
          <a:xfrm>
            <a:off x="508000" y="4993760"/>
            <a:ext cx="7823200" cy="522288"/>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0D4FC56-A98F-4D24-9935-1B60085659E6}" type="datetimeFigureOut">
              <a:rPr lang="ru-RU">
                <a:solidFill>
                  <a:srgbClr val="F0A22E">
                    <a:shade val="75000"/>
                  </a:srgbClr>
                </a:solidFill>
              </a:rPr>
              <a:pPr>
                <a:defRPr/>
              </a:pPr>
              <a:t>04.12.2023</a:t>
            </a:fld>
            <a:endParaRPr lang="ru-RU">
              <a:solidFill>
                <a:srgbClr val="F0A22E">
                  <a:shade val="75000"/>
                </a:srgb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7" name="Номер слайда 5"/>
          <p:cNvSpPr>
            <a:spLocks noGrp="1"/>
          </p:cNvSpPr>
          <p:nvPr>
            <p:ph type="sldNum" sz="quarter" idx="12"/>
          </p:nvPr>
        </p:nvSpPr>
        <p:spPr/>
        <p:txBody>
          <a:bodyPr/>
          <a:lstStyle>
            <a:lvl1pPr>
              <a:defRPr/>
            </a:lvl1pPr>
          </a:lstStyle>
          <a:p>
            <a:fld id="{3457FE69-4DFA-4515-8EF2-06A71BC69482}" type="slidenum">
              <a:rPr lang="ru-RU" altLang="ru-RU"/>
              <a:pPr/>
              <a:t>‹#›</a:t>
            </a:fld>
            <a:endParaRPr lang="ru-RU" altLang="ru-RU"/>
          </a:p>
        </p:txBody>
      </p:sp>
    </p:spTree>
    <p:extLst>
      <p:ext uri="{BB962C8B-B14F-4D97-AF65-F5344CB8AC3E}">
        <p14:creationId xmlns="" xmlns:p14="http://schemas.microsoft.com/office/powerpoint/2010/main" val="35790735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5" name="Прямая соединительная линия 4"/>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6" name="Прямая соединительная линия 5"/>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3"/>
          <p:cNvSpPr>
            <a:spLocks noGrp="1"/>
          </p:cNvSpPr>
          <p:nvPr>
            <p:ph type="dt" sz="half" idx="10"/>
          </p:nvPr>
        </p:nvSpPr>
        <p:spPr/>
        <p:txBody>
          <a:bodyPr/>
          <a:lstStyle>
            <a:lvl1pPr>
              <a:defRPr/>
            </a:lvl1pPr>
          </a:lstStyle>
          <a:p>
            <a:pPr>
              <a:defRPr/>
            </a:pPr>
            <a:fld id="{05C5C0CC-13C1-4AA8-8605-ADE3CDAC043B}" type="datetimeFigureOut">
              <a:rPr lang="ru-RU">
                <a:solidFill>
                  <a:srgbClr val="F0A22E">
                    <a:shade val="75000"/>
                  </a:srgbClr>
                </a:solidFill>
              </a:rPr>
              <a:pPr>
                <a:defRPr/>
              </a:pPr>
              <a:t>04.12.2023</a:t>
            </a:fld>
            <a:endParaRPr lang="ru-RU">
              <a:solidFill>
                <a:srgbClr val="F0A22E">
                  <a:shade val="75000"/>
                </a:srgb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9" name="Номер слайда 5"/>
          <p:cNvSpPr>
            <a:spLocks noGrp="1"/>
          </p:cNvSpPr>
          <p:nvPr>
            <p:ph type="sldNum" sz="quarter" idx="12"/>
          </p:nvPr>
        </p:nvSpPr>
        <p:spPr/>
        <p:txBody>
          <a:bodyPr/>
          <a:lstStyle>
            <a:lvl1pPr>
              <a:defRPr/>
            </a:lvl1pPr>
          </a:lstStyle>
          <a:p>
            <a:fld id="{660A8E32-54B0-4437-82E0-E213C8DF8204}" type="slidenum">
              <a:rPr lang="ru-RU" altLang="ru-RU"/>
              <a:pPr/>
              <a:t>‹#›</a:t>
            </a:fld>
            <a:endParaRPr lang="ru-RU" altLang="ru-RU"/>
          </a:p>
        </p:txBody>
      </p:sp>
    </p:spTree>
    <p:extLst>
      <p:ext uri="{BB962C8B-B14F-4D97-AF65-F5344CB8AC3E}">
        <p14:creationId xmlns="" xmlns:p14="http://schemas.microsoft.com/office/powerpoint/2010/main" val="37398491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144000" y="549277"/>
            <a:ext cx="2438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609600" y="549277"/>
            <a:ext cx="83312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92D48015-B917-41C5-B0D5-999299C311C8}" type="datetimeFigureOut">
              <a:rPr lang="ru-RU">
                <a:solidFill>
                  <a:srgbClr val="F0A22E">
                    <a:shade val="75000"/>
                  </a:srgbClr>
                </a:solidFill>
              </a:rPr>
              <a:pPr>
                <a:defRPr/>
              </a:pPr>
              <a:t>04.12.2023</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lvl1pPr>
              <a:defRPr/>
            </a:lvl1pPr>
          </a:lstStyle>
          <a:p>
            <a:fld id="{3C2CC015-3124-4351-942B-CA2F777437BC}" type="slidenum">
              <a:rPr lang="ru-RU" altLang="ru-RU"/>
              <a:pPr/>
              <a:t>‹#›</a:t>
            </a:fld>
            <a:endParaRPr lang="ru-RU" altLang="ru-RU"/>
          </a:p>
        </p:txBody>
      </p:sp>
    </p:spTree>
    <p:extLst>
      <p:ext uri="{BB962C8B-B14F-4D97-AF65-F5344CB8AC3E}">
        <p14:creationId xmlns="" xmlns:p14="http://schemas.microsoft.com/office/powerpoint/2010/main" val="3722887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4" y="2514601"/>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4" y="4777381"/>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12/4/2023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p:nvSpPr>
        <p:spPr bwMode="auto">
          <a:xfrm>
            <a:off x="1" y="4323812"/>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4" y="4529542"/>
            <a:ext cx="779767" cy="365125"/>
          </a:xfrm>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9946559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6"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12/4/2023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3191867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4"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4"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12/4/2023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8" y="31781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4" y="3244141"/>
            <a:ext cx="779767" cy="365125"/>
          </a:xfrm>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1256937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12/4/2023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4" y="787784"/>
            <a:ext cx="779767" cy="365125"/>
          </a:xfrm>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9106645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4"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30"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tint val="75000"/>
                  </a:prstClr>
                </a:solidFill>
              </a:rPr>
              <a:pPr/>
              <a:t>12/4/2023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4" y="787784"/>
            <a:ext cx="779767" cy="365125"/>
          </a:xfrm>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754870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772CD56-1874-439F-B7D4-9EF4F881C5DF}" type="datetimeFigureOut">
              <a:rPr lang="ru-RU" smtClean="0"/>
              <a:pPr/>
              <a:t>04.12.2023</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383D05C-45CC-4C30-851A-B85420094B34}" type="slidenum">
              <a:rPr lang="ru-RU" smtClean="0"/>
              <a:pPr/>
              <a:t>‹#›</a:t>
            </a:fld>
            <a:endParaRPr lang="ru-RU"/>
          </a:p>
        </p:txBody>
      </p:sp>
    </p:spTree>
    <p:extLst>
      <p:ext uri="{BB962C8B-B14F-4D97-AF65-F5344CB8AC3E}">
        <p14:creationId xmlns="" xmlns:p14="http://schemas.microsoft.com/office/powerpoint/2010/main" val="9629098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tint val="75000"/>
                  </a:prstClr>
                </a:solidFill>
              </a:rPr>
              <a:pPr/>
              <a:t>12/4/2023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7"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5935858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tint val="75000"/>
                  </a:prstClr>
                </a:solidFill>
              </a:rPr>
              <a:pPr/>
              <a:t>12/4/2023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6"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4262434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4"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90"/>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4"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12/4/2023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7200285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12/4/2023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9"/>
            <a:ext cx="779767" cy="365125"/>
          </a:xfrm>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5385563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4"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12/4/2023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8" y="31781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4" y="3244141"/>
            <a:ext cx="779767" cy="365125"/>
          </a:xfrm>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9438347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50" y="609600"/>
            <a:ext cx="8393927"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12/4/2023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4188" y="31781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4" y="3244141"/>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E78712"/>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E78712"/>
                </a:solidFill>
                <a:latin typeface="Arial"/>
              </a:rPr>
              <a:t>”</a:t>
            </a:r>
          </a:p>
        </p:txBody>
      </p:sp>
    </p:spTree>
    <p:extLst>
      <p:ext uri="{BB962C8B-B14F-4D97-AF65-F5344CB8AC3E}">
        <p14:creationId xmlns="" xmlns:p14="http://schemas.microsoft.com/office/powerpoint/2010/main" val="42159893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2"/>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12/4/2023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9"/>
            <a:ext cx="779767" cy="365125"/>
          </a:xfrm>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1664415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50" y="609600"/>
            <a:ext cx="8393927"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12/4/2023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9"/>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E78712"/>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E78712"/>
                </a:solidFill>
                <a:latin typeface="Arial"/>
              </a:rPr>
              <a:t>”</a:t>
            </a:r>
          </a:p>
        </p:txBody>
      </p:sp>
    </p:spTree>
    <p:extLst>
      <p:ext uri="{BB962C8B-B14F-4D97-AF65-F5344CB8AC3E}">
        <p14:creationId xmlns="" xmlns:p14="http://schemas.microsoft.com/office/powerpoint/2010/main" val="42569172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4"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12/4/2023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9"/>
            <a:ext cx="779767" cy="365125"/>
          </a:xfrm>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5642990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12/4/2023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068505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772CD56-1874-439F-B7D4-9EF4F881C5DF}" type="datetimeFigureOut">
              <a:rPr lang="ru-RU" smtClean="0"/>
              <a:pPr/>
              <a:t>04.12.2023</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383D05C-45CC-4C30-851A-B85420094B34}" type="slidenum">
              <a:rPr lang="ru-RU" smtClean="0"/>
              <a:pPr/>
              <a:t>‹#›</a:t>
            </a:fld>
            <a:endParaRPr lang="ru-RU"/>
          </a:p>
        </p:txBody>
      </p:sp>
    </p:spTree>
    <p:extLst>
      <p:ext uri="{BB962C8B-B14F-4D97-AF65-F5344CB8AC3E}">
        <p14:creationId xmlns="" xmlns:p14="http://schemas.microsoft.com/office/powerpoint/2010/main" val="19969772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3" y="627407"/>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7"/>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12/4/2023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166515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772CD56-1874-439F-B7D4-9EF4F881C5DF}" type="datetimeFigureOut">
              <a:rPr lang="ru-RU" smtClean="0"/>
              <a:pPr/>
              <a:t>04.12.2023</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383D05C-45CC-4C30-851A-B85420094B34}" type="slidenum">
              <a:rPr lang="ru-RU" smtClean="0"/>
              <a:pPr/>
              <a:t>‹#›</a:t>
            </a:fld>
            <a:endParaRPr lang="ru-RU"/>
          </a:p>
        </p:txBody>
      </p:sp>
    </p:spTree>
    <p:extLst>
      <p:ext uri="{BB962C8B-B14F-4D97-AF65-F5344CB8AC3E}">
        <p14:creationId xmlns="" xmlns:p14="http://schemas.microsoft.com/office/powerpoint/2010/main" val="1950589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A772CD56-1874-439F-B7D4-9EF4F881C5DF}" type="datetimeFigureOut">
              <a:rPr lang="ru-RU" smtClean="0"/>
              <a:pPr/>
              <a:t>04.12.2023</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383D05C-45CC-4C30-851A-B85420094B34}" type="slidenum">
              <a:rPr lang="ru-RU" smtClean="0"/>
              <a:pPr/>
              <a:t>‹#›</a:t>
            </a:fld>
            <a:endParaRPr lang="ru-RU"/>
          </a:p>
        </p:txBody>
      </p:sp>
    </p:spTree>
    <p:extLst>
      <p:ext uri="{BB962C8B-B14F-4D97-AF65-F5344CB8AC3E}">
        <p14:creationId xmlns="" xmlns:p14="http://schemas.microsoft.com/office/powerpoint/2010/main" val="1025408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72CD56-1874-439F-B7D4-9EF4F881C5DF}" type="datetimeFigureOut">
              <a:rPr lang="ru-RU" smtClean="0"/>
              <a:pPr/>
              <a:t>04.12.2023</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383D05C-45CC-4C30-851A-B85420094B34}" type="slidenum">
              <a:rPr lang="ru-RU" smtClean="0"/>
              <a:pPr/>
              <a:t>‹#›</a:t>
            </a:fld>
            <a:endParaRPr lang="ru-RU"/>
          </a:p>
        </p:txBody>
      </p:sp>
    </p:spTree>
    <p:extLst>
      <p:ext uri="{BB962C8B-B14F-4D97-AF65-F5344CB8AC3E}">
        <p14:creationId xmlns="" xmlns:p14="http://schemas.microsoft.com/office/powerpoint/2010/main" val="59317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772CD56-1874-439F-B7D4-9EF4F881C5DF}" type="datetimeFigureOut">
              <a:rPr lang="ru-RU" smtClean="0"/>
              <a:pPr/>
              <a:t>04.12.2023</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383D05C-45CC-4C30-851A-B85420094B34}" type="slidenum">
              <a:rPr lang="ru-RU" smtClean="0"/>
              <a:pPr/>
              <a:t>‹#›</a:t>
            </a:fld>
            <a:endParaRPr lang="ru-RU"/>
          </a:p>
        </p:txBody>
      </p:sp>
    </p:spTree>
    <p:extLst>
      <p:ext uri="{BB962C8B-B14F-4D97-AF65-F5344CB8AC3E}">
        <p14:creationId xmlns="" xmlns:p14="http://schemas.microsoft.com/office/powerpoint/2010/main" val="4035391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772CD56-1874-439F-B7D4-9EF4F881C5DF}" type="datetimeFigureOut">
              <a:rPr lang="ru-RU" smtClean="0"/>
              <a:pPr/>
              <a:t>04.12.2023</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383D05C-45CC-4C30-851A-B85420094B34}" type="slidenum">
              <a:rPr lang="ru-RU" smtClean="0"/>
              <a:pPr/>
              <a:t>‹#›</a:t>
            </a:fld>
            <a:endParaRPr lang="ru-RU"/>
          </a:p>
        </p:txBody>
      </p:sp>
    </p:spTree>
    <p:extLst>
      <p:ext uri="{BB962C8B-B14F-4D97-AF65-F5344CB8AC3E}">
        <p14:creationId xmlns="" xmlns:p14="http://schemas.microsoft.com/office/powerpoint/2010/main" val="1843776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3.jpeg"/><Relationship Id="rId4" Type="http://schemas.openxmlformats.org/officeDocument/2006/relationships/slideLayout" Target="../slideLayouts/slideLayout2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3.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772CD56-1874-439F-B7D4-9EF4F881C5DF}" type="datetimeFigureOut">
              <a:rPr lang="ru-RU" smtClean="0"/>
              <a:pPr/>
              <a:t>04.12.2023</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383D05C-45CC-4C30-851A-B85420094B34}" type="slidenum">
              <a:rPr lang="ru-RU" smtClean="0"/>
              <a:pPr/>
              <a:t>‹#›</a:t>
            </a:fld>
            <a:endParaRPr lang="ru-RU"/>
          </a:p>
        </p:txBody>
      </p:sp>
    </p:spTree>
    <p:extLst>
      <p:ext uri="{BB962C8B-B14F-4D97-AF65-F5344CB8AC3E}">
        <p14:creationId xmlns="" xmlns:p14="http://schemas.microsoft.com/office/powerpoint/2010/main" val="33097612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23906" name="Текст 7"/>
          <p:cNvSpPr>
            <a:spLocks noGrp="1"/>
          </p:cNvSpPr>
          <p:nvPr>
            <p:ph type="body" idx="1"/>
          </p:nvPr>
        </p:nvSpPr>
        <p:spPr bwMode="auto">
          <a:xfrm>
            <a:off x="406400" y="1554163"/>
            <a:ext cx="11582400" cy="452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0" name="Заголовок 9"/>
          <p:cNvSpPr>
            <a:spLocks noGrp="1"/>
          </p:cNvSpPr>
          <p:nvPr>
            <p:ph type="title"/>
          </p:nvPr>
        </p:nvSpPr>
        <p:spPr>
          <a:xfrm>
            <a:off x="406400" y="457200"/>
            <a:ext cx="11582400" cy="838200"/>
          </a:xfrm>
          <a:prstGeom prst="rect">
            <a:avLst/>
          </a:prstGeom>
        </p:spPr>
        <p:txBody>
          <a:bodyPr vert="horz" anchor="ctr">
            <a:normAutofit/>
          </a:bodyPr>
          <a:lstStyle/>
          <a:p>
            <a:r>
              <a:rPr lang="ru-RU" smtClean="0"/>
              <a:t>Образец заголовка</a:t>
            </a:r>
            <a:endParaRPr lang="en-US"/>
          </a:p>
        </p:txBody>
      </p:sp>
      <p:sp>
        <p:nvSpPr>
          <p:cNvPr id="13" name="Дата 3"/>
          <p:cNvSpPr>
            <a:spLocks noGrp="1"/>
          </p:cNvSpPr>
          <p:nvPr>
            <p:ph type="dt" sz="half" idx="2"/>
          </p:nvPr>
        </p:nvSpPr>
        <p:spPr>
          <a:xfrm>
            <a:off x="8636000" y="76201"/>
            <a:ext cx="3352800" cy="288925"/>
          </a:xfrm>
          <a:prstGeom prst="rect">
            <a:avLst/>
          </a:prstGeom>
        </p:spPr>
        <p:txBody>
          <a:bodyPr vert="horz"/>
          <a:lstStyle>
            <a:lvl1pPr algn="l" eaLnBrk="1" hangingPunct="1">
              <a:defRPr sz="1200">
                <a:solidFill>
                  <a:schemeClr val="accent1">
                    <a:shade val="75000"/>
                  </a:schemeClr>
                </a:solidFill>
                <a:latin typeface="Arial" charset="0"/>
              </a:defRPr>
            </a:lvl1pPr>
          </a:lstStyle>
          <a:p>
            <a:pPr fontAlgn="base">
              <a:spcBef>
                <a:spcPct val="0"/>
              </a:spcBef>
              <a:spcAft>
                <a:spcPct val="0"/>
              </a:spcAft>
              <a:defRPr/>
            </a:pPr>
            <a:fld id="{BE019B18-A2CE-4681-8A1D-4D1076C41DDE}" type="datetimeFigureOut">
              <a:rPr lang="ru-RU">
                <a:solidFill>
                  <a:srgbClr val="F0A22E">
                    <a:shade val="75000"/>
                  </a:srgbClr>
                </a:solidFill>
              </a:rPr>
              <a:pPr fontAlgn="base">
                <a:spcBef>
                  <a:spcPct val="0"/>
                </a:spcBef>
                <a:spcAft>
                  <a:spcPct val="0"/>
                </a:spcAft>
                <a:defRPr/>
              </a:pPr>
              <a:t>04.12.2023</a:t>
            </a:fld>
            <a:endParaRPr lang="ru-RU">
              <a:solidFill>
                <a:srgbClr val="F0A22E">
                  <a:shade val="75000"/>
                </a:srgbClr>
              </a:solidFill>
            </a:endParaRPr>
          </a:p>
        </p:txBody>
      </p:sp>
      <p:sp>
        <p:nvSpPr>
          <p:cNvPr id="14" name="Нижний колонтитул 4"/>
          <p:cNvSpPr>
            <a:spLocks noGrp="1"/>
          </p:cNvSpPr>
          <p:nvPr>
            <p:ph type="ftr" sz="quarter" idx="3"/>
          </p:nvPr>
        </p:nvSpPr>
        <p:spPr>
          <a:xfrm>
            <a:off x="4165600" y="76201"/>
            <a:ext cx="4470400" cy="288925"/>
          </a:xfrm>
          <a:prstGeom prst="rect">
            <a:avLst/>
          </a:prstGeom>
        </p:spPr>
        <p:txBody>
          <a:bodyPr vert="horz"/>
          <a:lstStyle>
            <a:lvl1pPr algn="r" eaLnBrk="1" hangingPunct="1">
              <a:defRPr sz="1200">
                <a:solidFill>
                  <a:schemeClr val="accent1">
                    <a:shade val="75000"/>
                  </a:schemeClr>
                </a:solidFill>
                <a:latin typeface="Arial" charset="0"/>
              </a:defRPr>
            </a:lvl1pPr>
          </a:lstStyle>
          <a:p>
            <a:pPr fontAlgn="base">
              <a:spcBef>
                <a:spcPct val="0"/>
              </a:spcBef>
              <a:spcAft>
                <a:spcPct val="0"/>
              </a:spcAft>
              <a:defRPr/>
            </a:pPr>
            <a:endParaRPr lang="ru-RU">
              <a:solidFill>
                <a:srgbClr val="F0A22E">
                  <a:shade val="75000"/>
                </a:srgbClr>
              </a:solidFill>
            </a:endParaRPr>
          </a:p>
        </p:txBody>
      </p:sp>
      <p:sp>
        <p:nvSpPr>
          <p:cNvPr id="15" name="Номер слайда 5"/>
          <p:cNvSpPr>
            <a:spLocks noGrp="1"/>
          </p:cNvSpPr>
          <p:nvPr>
            <p:ph type="sldNum" sz="quarter" idx="4"/>
          </p:nvPr>
        </p:nvSpPr>
        <p:spPr>
          <a:xfrm>
            <a:off x="10972800" y="6477001"/>
            <a:ext cx="10160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D38E27"/>
                </a:solidFill>
              </a:defRPr>
            </a:lvl1pPr>
          </a:lstStyle>
          <a:p>
            <a:pPr fontAlgn="base">
              <a:spcBef>
                <a:spcPct val="0"/>
              </a:spcBef>
              <a:spcAft>
                <a:spcPct val="0"/>
              </a:spcAft>
            </a:pPr>
            <a:fld id="{7CEDDF23-3135-4317-B52D-E3881A5782B9}" type="slidenum">
              <a:rPr lang="ru-RU" altLang="ru-RU" smtClean="0">
                <a:latin typeface="Arial" charset="0"/>
              </a:rPr>
              <a:pPr fontAlgn="base">
                <a:spcBef>
                  <a:spcPct val="0"/>
                </a:spcBef>
                <a:spcAft>
                  <a:spcPct val="0"/>
                </a:spcAft>
              </a:pPr>
              <a:t>‹#›</a:t>
            </a:fld>
            <a:endParaRPr lang="ru-RU" altLang="ru-RU" smtClean="0">
              <a:latin typeface="Arial" charset="0"/>
            </a:endParaRPr>
          </a:p>
        </p:txBody>
      </p:sp>
    </p:spTree>
    <p:extLst>
      <p:ext uri="{BB962C8B-B14F-4D97-AF65-F5344CB8AC3E}">
        <p14:creationId xmlns="" xmlns:p14="http://schemas.microsoft.com/office/powerpoint/2010/main" val="204941328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anose="020B0603020102020204" pitchFamily="34" charset="0"/>
        </a:defRPr>
      </a:lvl2pPr>
      <a:lvl3pPr algn="l" rtl="0" eaLnBrk="0" fontAlgn="base" hangingPunct="0">
        <a:spcBef>
          <a:spcPct val="0"/>
        </a:spcBef>
        <a:spcAft>
          <a:spcPct val="0"/>
        </a:spcAft>
        <a:defRPr sz="3600">
          <a:solidFill>
            <a:schemeClr val="tx2"/>
          </a:solidFill>
          <a:latin typeface="Franklin Gothic Medium" panose="020B0603020102020204" pitchFamily="34" charset="0"/>
        </a:defRPr>
      </a:lvl3pPr>
      <a:lvl4pPr algn="l" rtl="0" eaLnBrk="0" fontAlgn="base" hangingPunct="0">
        <a:spcBef>
          <a:spcPct val="0"/>
        </a:spcBef>
        <a:spcAft>
          <a:spcPct val="0"/>
        </a:spcAft>
        <a:defRPr sz="3600">
          <a:solidFill>
            <a:schemeClr val="tx2"/>
          </a:solidFill>
          <a:latin typeface="Franklin Gothic Medium" panose="020B0603020102020204" pitchFamily="34" charset="0"/>
        </a:defRPr>
      </a:lvl4pPr>
      <a:lvl5pPr algn="l" rtl="0" eaLnBrk="0" fontAlgn="base" hangingPunct="0">
        <a:spcBef>
          <a:spcPct val="0"/>
        </a:spcBef>
        <a:spcAft>
          <a:spcPct val="0"/>
        </a:spcAft>
        <a:defRPr sz="3600">
          <a:solidFill>
            <a:schemeClr val="tx2"/>
          </a:solidFill>
          <a:latin typeface="Franklin Gothic Medium" panose="020B0603020102020204" pitchFamily="34" charset="0"/>
        </a:defRPr>
      </a:lvl5pPr>
      <a:lvl6pPr marL="457200" algn="l" rtl="0" fontAlgn="base">
        <a:spcBef>
          <a:spcPct val="0"/>
        </a:spcBef>
        <a:spcAft>
          <a:spcPct val="0"/>
        </a:spcAft>
        <a:defRPr sz="3600">
          <a:solidFill>
            <a:schemeClr val="tx2"/>
          </a:solidFill>
          <a:latin typeface="Franklin Gothic Medium" panose="020B0603020102020204" pitchFamily="34" charset="0"/>
        </a:defRPr>
      </a:lvl6pPr>
      <a:lvl7pPr marL="914400" algn="l" rtl="0" fontAlgn="base">
        <a:spcBef>
          <a:spcPct val="0"/>
        </a:spcBef>
        <a:spcAft>
          <a:spcPct val="0"/>
        </a:spcAft>
        <a:defRPr sz="3600">
          <a:solidFill>
            <a:schemeClr val="tx2"/>
          </a:solidFill>
          <a:latin typeface="Franklin Gothic Medium" panose="020B0603020102020204" pitchFamily="34" charset="0"/>
        </a:defRPr>
      </a:lvl7pPr>
      <a:lvl8pPr marL="1371600" algn="l" rtl="0" fontAlgn="base">
        <a:spcBef>
          <a:spcPct val="0"/>
        </a:spcBef>
        <a:spcAft>
          <a:spcPct val="0"/>
        </a:spcAft>
        <a:defRPr sz="3600">
          <a:solidFill>
            <a:schemeClr val="tx2"/>
          </a:solidFill>
          <a:latin typeface="Franklin Gothic Medium" panose="020B0603020102020204" pitchFamily="34" charset="0"/>
        </a:defRPr>
      </a:lvl8pPr>
      <a:lvl9pPr marL="1828800" algn="l" rtl="0" fontAlgn="base">
        <a:spcBef>
          <a:spcPct val="0"/>
        </a:spcBef>
        <a:spcAft>
          <a:spcPct val="0"/>
        </a:spcAft>
        <a:defRPr sz="3600">
          <a:solidFill>
            <a:schemeClr val="tx2"/>
          </a:solidFill>
          <a:latin typeface="Franklin Gothic Medium" panose="020B0603020102020204"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2"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5"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6"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3"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12/4/2023</a:t>
            </a:fld>
            <a:endParaRPr lang="en-US" dirty="0">
              <a:solidFill>
                <a:prstClr val="black">
                  <a:tint val="75000"/>
                </a:prstClr>
              </a:solidFill>
            </a:endParaRPr>
          </a:p>
        </p:txBody>
      </p:sp>
      <p:sp>
        <p:nvSpPr>
          <p:cNvPr id="5" name="Footer Placeholder 4"/>
          <p:cNvSpPr>
            <a:spLocks noGrp="1"/>
          </p:cNvSpPr>
          <p:nvPr>
            <p:ph type="ftr" sz="quarter" idx="3"/>
          </p:nvPr>
        </p:nvSpPr>
        <p:spPr>
          <a:xfrm>
            <a:off x="2589214" y="6135810"/>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531814" y="787784"/>
            <a:ext cx="779767"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 xmlns:p14="http://schemas.microsoft.com/office/powerpoint/2010/main" val="358112163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нутый угол 3"/>
          <p:cNvSpPr/>
          <p:nvPr/>
        </p:nvSpPr>
        <p:spPr>
          <a:xfrm>
            <a:off x="1799303" y="398206"/>
            <a:ext cx="9645445" cy="6017342"/>
          </a:xfrm>
          <a:prstGeom prst="foldedCorne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000" dirty="0" err="1" smtClean="0">
                <a:latin typeface="Times New Roman"/>
                <a:ea typeface="Calibri"/>
              </a:rPr>
              <a:t>Mavzu</a:t>
            </a:r>
            <a:r>
              <a:rPr lang="en-US" sz="6000" dirty="0" smtClean="0">
                <a:latin typeface="Times New Roman"/>
                <a:ea typeface="Calibri"/>
              </a:rPr>
              <a:t>: </a:t>
            </a:r>
            <a:r>
              <a:rPr lang="en-US" sz="4800" dirty="0" err="1">
                <a:latin typeface="Times New Roman"/>
                <a:ea typeface="Calibri"/>
              </a:rPr>
              <a:t>O’quvchilarning</a:t>
            </a:r>
            <a:r>
              <a:rPr lang="en-US" sz="4800" dirty="0">
                <a:latin typeface="Times New Roman"/>
                <a:ea typeface="Calibri"/>
              </a:rPr>
              <a:t> </a:t>
            </a:r>
            <a:r>
              <a:rPr lang="en-US" sz="4800" dirty="0" err="1">
                <a:latin typeface="Times New Roman"/>
                <a:ea typeface="Calibri"/>
              </a:rPr>
              <a:t>ilmiy</a:t>
            </a:r>
            <a:r>
              <a:rPr lang="en-US" sz="4800" dirty="0">
                <a:latin typeface="Times New Roman"/>
                <a:ea typeface="Calibri"/>
              </a:rPr>
              <a:t> </a:t>
            </a:r>
            <a:r>
              <a:rPr lang="en-US" sz="4800" dirty="0" err="1">
                <a:latin typeface="Times New Roman"/>
                <a:ea typeface="Calibri"/>
              </a:rPr>
              <a:t>dunyoqarashini</a:t>
            </a:r>
            <a:r>
              <a:rPr lang="en-US" sz="4800" dirty="0">
                <a:latin typeface="Times New Roman"/>
                <a:ea typeface="Calibri"/>
              </a:rPr>
              <a:t> </a:t>
            </a:r>
            <a:r>
              <a:rPr lang="en-US" sz="4800" dirty="0" err="1">
                <a:latin typeface="Times New Roman"/>
                <a:ea typeface="Calibri"/>
              </a:rPr>
              <a:t>shakllantirish.Aqliy</a:t>
            </a:r>
            <a:r>
              <a:rPr lang="en-US" sz="4800" dirty="0">
                <a:latin typeface="Times New Roman"/>
                <a:ea typeface="Calibri"/>
              </a:rPr>
              <a:t> </a:t>
            </a:r>
            <a:r>
              <a:rPr lang="en-US" sz="4800" dirty="0" err="1">
                <a:latin typeface="Times New Roman"/>
                <a:ea typeface="Calibri"/>
              </a:rPr>
              <a:t>tarbiya</a:t>
            </a:r>
            <a:r>
              <a:rPr lang="en-US" sz="4800" dirty="0">
                <a:latin typeface="Times New Roman"/>
                <a:ea typeface="Calibri"/>
              </a:rPr>
              <a:t>. </a:t>
            </a:r>
            <a:r>
              <a:rPr lang="en-US" sz="4800" dirty="0" err="1">
                <a:latin typeface="Times New Roman"/>
                <a:ea typeface="Calibri"/>
              </a:rPr>
              <a:t>Ma’naviy-axloqiy</a:t>
            </a:r>
            <a:r>
              <a:rPr lang="en-US" sz="4800" dirty="0">
                <a:latin typeface="Times New Roman"/>
                <a:ea typeface="Calibri"/>
              </a:rPr>
              <a:t> </a:t>
            </a:r>
            <a:r>
              <a:rPr lang="en-US" sz="4800" dirty="0" err="1">
                <a:latin typeface="Times New Roman"/>
                <a:ea typeface="Calibri"/>
              </a:rPr>
              <a:t>tarbiya</a:t>
            </a:r>
            <a:r>
              <a:rPr lang="en-US" sz="4800" dirty="0">
                <a:latin typeface="Times New Roman"/>
                <a:ea typeface="Calibri"/>
              </a:rPr>
              <a:t>. </a:t>
            </a:r>
            <a:r>
              <a:rPr lang="en-US" sz="4800" dirty="0" err="1" smtClean="0">
                <a:latin typeface="Times New Roman"/>
                <a:ea typeface="Calibri"/>
              </a:rPr>
              <a:t>Oʼquvchilarning</a:t>
            </a:r>
            <a:r>
              <a:rPr lang="en-US" sz="4800" dirty="0" smtClean="0">
                <a:latin typeface="Times New Roman"/>
                <a:ea typeface="Calibri"/>
              </a:rPr>
              <a:t> </a:t>
            </a:r>
            <a:r>
              <a:rPr lang="en-US" sz="4800" dirty="0" err="1" smtClean="0">
                <a:latin typeface="Times New Roman"/>
                <a:ea typeface="Calibri"/>
              </a:rPr>
              <a:t>mehnat</a:t>
            </a:r>
            <a:r>
              <a:rPr lang="en-US" sz="4800" dirty="0" smtClean="0">
                <a:latin typeface="Times New Roman"/>
                <a:ea typeface="Calibri"/>
              </a:rPr>
              <a:t>, </a:t>
            </a:r>
            <a:r>
              <a:rPr lang="en-US" sz="4800" dirty="0" err="1" smtClean="0">
                <a:latin typeface="Times New Roman"/>
                <a:ea typeface="Calibri"/>
              </a:rPr>
              <a:t>jismoniy</a:t>
            </a:r>
            <a:r>
              <a:rPr lang="en-US" sz="4800" dirty="0" smtClean="0">
                <a:latin typeface="Times New Roman"/>
                <a:ea typeface="Calibri"/>
              </a:rPr>
              <a:t> </a:t>
            </a:r>
            <a:r>
              <a:rPr lang="en-US" sz="4800" dirty="0" err="1" smtClean="0">
                <a:latin typeface="Times New Roman"/>
                <a:ea typeface="Calibri"/>
              </a:rPr>
              <a:t>va</a:t>
            </a:r>
            <a:r>
              <a:rPr lang="en-US" sz="4800" dirty="0" smtClean="0">
                <a:latin typeface="Times New Roman"/>
                <a:ea typeface="Calibri"/>
              </a:rPr>
              <a:t> </a:t>
            </a:r>
            <a:r>
              <a:rPr lang="en-US" sz="4800" dirty="0" err="1" smtClean="0">
                <a:latin typeface="Times New Roman"/>
                <a:ea typeface="Calibri"/>
              </a:rPr>
              <a:t>estetik</a:t>
            </a:r>
            <a:r>
              <a:rPr lang="en-US" sz="4800" dirty="0" smtClean="0">
                <a:latin typeface="Times New Roman"/>
                <a:ea typeface="Calibri"/>
              </a:rPr>
              <a:t> </a:t>
            </a:r>
            <a:r>
              <a:rPr lang="en-US" sz="4800" dirty="0" err="1" smtClean="0">
                <a:latin typeface="Times New Roman"/>
                <a:ea typeface="Calibri"/>
              </a:rPr>
              <a:t>tarbiyasi</a:t>
            </a:r>
            <a:r>
              <a:rPr lang="en-US" sz="4800" dirty="0" smtClean="0">
                <a:latin typeface="Times New Roman"/>
                <a:ea typeface="Calibri"/>
              </a:rPr>
              <a:t>. </a:t>
            </a:r>
            <a:endParaRPr lang="ru-RU" sz="4800" dirty="0">
              <a:latin typeface="Batang" panose="02030600000101010101" pitchFamily="18" charset="-127"/>
              <a:ea typeface="Batang" panose="02030600000101010101" pitchFamily="18" charset="-127"/>
            </a:endParaRPr>
          </a:p>
        </p:txBody>
      </p:sp>
    </p:spTree>
    <p:extLst>
      <p:ext uri="{BB962C8B-B14F-4D97-AF65-F5344CB8AC3E}">
        <p14:creationId xmlns="" xmlns:p14="http://schemas.microsoft.com/office/powerpoint/2010/main" val="2478961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05891" y="695282"/>
            <a:ext cx="8437417" cy="5016758"/>
          </a:xfrm>
          <a:prstGeom prst="rect">
            <a:avLst/>
          </a:prstGeom>
        </p:spPr>
        <p:txBody>
          <a:bodyPr wrap="square">
            <a:spAutoFit/>
          </a:bodyPr>
          <a:lstStyle/>
          <a:p>
            <a:pPr indent="266700" algn="just">
              <a:spcAft>
                <a:spcPts val="0"/>
              </a:spcAft>
              <a:tabLst>
                <a:tab pos="450215" algn="l"/>
              </a:tabLst>
            </a:pPr>
            <a:r>
              <a:rPr lang="en-US" sz="4000" b="1" dirty="0" err="1" smtClean="0">
                <a:latin typeface="Times New Roman"/>
                <a:ea typeface="Times New Roman"/>
                <a:cs typeface="Times New Roman"/>
              </a:rPr>
              <a:t>Aqliy</a:t>
            </a:r>
            <a:r>
              <a:rPr lang="en-US" sz="4000" b="1" dirty="0" smtClean="0">
                <a:latin typeface="Times New Roman"/>
                <a:ea typeface="Times New Roman"/>
                <a:cs typeface="Times New Roman"/>
              </a:rPr>
              <a:t> </a:t>
            </a:r>
            <a:r>
              <a:rPr lang="en-US" sz="4000" b="1" dirty="0" err="1" smtClean="0">
                <a:latin typeface="Times New Roman"/>
                <a:ea typeface="Times New Roman"/>
                <a:cs typeface="Times New Roman"/>
              </a:rPr>
              <a:t>tarbiya</a:t>
            </a:r>
            <a:r>
              <a:rPr lang="en-US" sz="4000" b="1" dirty="0" smtClean="0">
                <a:latin typeface="Times New Roman"/>
                <a:ea typeface="Times New Roman"/>
                <a:cs typeface="Times New Roman"/>
              </a:rPr>
              <a:t> </a:t>
            </a:r>
            <a:r>
              <a:rPr lang="en-US" sz="4000" dirty="0" smtClean="0">
                <a:latin typeface="Times New Roman"/>
                <a:ea typeface="Times New Roman"/>
                <a:cs typeface="Times New Roman"/>
              </a:rPr>
              <a:t>- </a:t>
            </a:r>
            <a:r>
              <a:rPr lang="en-US" sz="4000" dirty="0" err="1">
                <a:latin typeface="Times New Roman"/>
                <a:ea typeface="Times New Roman"/>
                <a:cs typeface="Times New Roman"/>
              </a:rPr>
              <a:t>o‘quvchilarni</a:t>
            </a:r>
            <a:r>
              <a:rPr lang="en-US" sz="4000" dirty="0">
                <a:latin typeface="Times New Roman"/>
                <a:ea typeface="Times New Roman"/>
                <a:cs typeface="Times New Roman"/>
              </a:rPr>
              <a:t> </a:t>
            </a:r>
            <a:r>
              <a:rPr lang="en-US" sz="4000" dirty="0" err="1">
                <a:latin typeface="Times New Roman"/>
                <a:ea typeface="Times New Roman"/>
                <a:cs typeface="Times New Roman"/>
              </a:rPr>
              <a:t>ilm</a:t>
            </a:r>
            <a:r>
              <a:rPr lang="en-US" sz="4000" dirty="0">
                <a:latin typeface="Times New Roman"/>
                <a:ea typeface="Times New Roman"/>
                <a:cs typeface="Times New Roman"/>
              </a:rPr>
              <a:t>-fan, </a:t>
            </a:r>
            <a:r>
              <a:rPr lang="en-US" sz="4000" dirty="0" err="1">
                <a:latin typeface="Times New Roman"/>
                <a:ea typeface="Times New Roman"/>
                <a:cs typeface="Times New Roman"/>
              </a:rPr>
              <a:t>texnika</a:t>
            </a:r>
            <a:r>
              <a:rPr lang="en-US" sz="4000" dirty="0">
                <a:latin typeface="Times New Roman"/>
                <a:ea typeface="Times New Roman"/>
                <a:cs typeface="Times New Roman"/>
              </a:rPr>
              <a:t> </a:t>
            </a:r>
            <a:r>
              <a:rPr lang="en-US" sz="4000" dirty="0" err="1">
                <a:latin typeface="Times New Roman"/>
                <a:ea typeface="Times New Roman"/>
                <a:cs typeface="Times New Roman"/>
              </a:rPr>
              <a:t>va</a:t>
            </a:r>
            <a:r>
              <a:rPr lang="en-US" sz="4000" dirty="0">
                <a:latin typeface="Times New Roman"/>
                <a:ea typeface="Times New Roman"/>
                <a:cs typeface="Times New Roman"/>
              </a:rPr>
              <a:t> </a:t>
            </a:r>
            <a:r>
              <a:rPr lang="en-US" sz="4000" dirty="0" err="1">
                <a:latin typeface="Times New Roman"/>
                <a:ea typeface="Times New Roman"/>
                <a:cs typeface="Times New Roman"/>
              </a:rPr>
              <a:t>texnologiya</a:t>
            </a:r>
            <a:r>
              <a:rPr lang="en-US" sz="4000" dirty="0">
                <a:latin typeface="Times New Roman"/>
                <a:ea typeface="Times New Roman"/>
                <a:cs typeface="Times New Roman"/>
              </a:rPr>
              <a:t> </a:t>
            </a:r>
            <a:r>
              <a:rPr lang="en-US" sz="4000" dirty="0" err="1">
                <a:latin typeface="Times New Roman"/>
                <a:ea typeface="Times New Roman"/>
                <a:cs typeface="Times New Roman"/>
              </a:rPr>
              <a:t>borasida</a:t>
            </a:r>
            <a:r>
              <a:rPr lang="en-US" sz="4000" dirty="0">
                <a:latin typeface="Times New Roman"/>
                <a:ea typeface="Times New Roman"/>
                <a:cs typeface="Times New Roman"/>
              </a:rPr>
              <a:t> </a:t>
            </a:r>
            <a:r>
              <a:rPr lang="en-US" sz="4000" dirty="0" err="1">
                <a:latin typeface="Times New Roman"/>
                <a:ea typeface="Times New Roman"/>
                <a:cs typeface="Times New Roman"/>
              </a:rPr>
              <a:t>qo‘lga</a:t>
            </a:r>
            <a:r>
              <a:rPr lang="en-US" sz="4000" dirty="0">
                <a:latin typeface="Times New Roman"/>
                <a:ea typeface="Times New Roman"/>
                <a:cs typeface="Times New Roman"/>
              </a:rPr>
              <a:t> </a:t>
            </a:r>
            <a:r>
              <a:rPr lang="en-US" sz="4000" dirty="0" err="1">
                <a:latin typeface="Times New Roman"/>
                <a:ea typeface="Times New Roman"/>
                <a:cs typeface="Times New Roman"/>
              </a:rPr>
              <a:t>kiritilayotgan</a:t>
            </a:r>
            <a:r>
              <a:rPr lang="en-US" sz="4000" dirty="0">
                <a:latin typeface="Times New Roman"/>
                <a:ea typeface="Times New Roman"/>
                <a:cs typeface="Times New Roman"/>
              </a:rPr>
              <a:t> </a:t>
            </a:r>
            <a:r>
              <a:rPr lang="en-US" sz="4000" dirty="0" err="1">
                <a:latin typeface="Times New Roman"/>
                <a:ea typeface="Times New Roman"/>
                <a:cs typeface="Times New Roman"/>
              </a:rPr>
              <a:t>yutuqlar</a:t>
            </a:r>
            <a:r>
              <a:rPr lang="en-US" sz="4000" dirty="0">
                <a:latin typeface="Times New Roman"/>
                <a:ea typeface="Times New Roman"/>
                <a:cs typeface="Times New Roman"/>
              </a:rPr>
              <a:t>, </a:t>
            </a:r>
            <a:r>
              <a:rPr lang="en-US" sz="4000" dirty="0" err="1">
                <a:latin typeface="Times New Roman"/>
                <a:ea typeface="Times New Roman"/>
                <a:cs typeface="Times New Roman"/>
              </a:rPr>
              <a:t>yangilik</a:t>
            </a:r>
            <a:r>
              <a:rPr lang="en-US" sz="4000" dirty="0">
                <a:latin typeface="Times New Roman"/>
                <a:ea typeface="Times New Roman"/>
                <a:cs typeface="Times New Roman"/>
              </a:rPr>
              <a:t> </a:t>
            </a:r>
            <a:r>
              <a:rPr lang="en-US" sz="4000" dirty="0" err="1">
                <a:latin typeface="Times New Roman"/>
                <a:ea typeface="Times New Roman"/>
                <a:cs typeface="Times New Roman"/>
              </a:rPr>
              <a:t>va</a:t>
            </a:r>
            <a:r>
              <a:rPr lang="en-US" sz="4000" dirty="0">
                <a:latin typeface="Times New Roman"/>
                <a:ea typeface="Times New Roman"/>
                <a:cs typeface="Times New Roman"/>
              </a:rPr>
              <a:t> </a:t>
            </a:r>
            <a:r>
              <a:rPr lang="en-US" sz="4000" dirty="0" err="1">
                <a:latin typeface="Times New Roman"/>
                <a:ea typeface="Times New Roman"/>
                <a:cs typeface="Times New Roman"/>
              </a:rPr>
              <a:t>kashfiyotlardan</a:t>
            </a:r>
            <a:r>
              <a:rPr lang="en-US" sz="4000" dirty="0">
                <a:latin typeface="Times New Roman"/>
                <a:ea typeface="Times New Roman"/>
                <a:cs typeface="Times New Roman"/>
              </a:rPr>
              <a:t> </a:t>
            </a:r>
            <a:r>
              <a:rPr lang="en-US" sz="4000" dirty="0" err="1">
                <a:latin typeface="Times New Roman"/>
                <a:ea typeface="Times New Roman"/>
                <a:cs typeface="Times New Roman"/>
              </a:rPr>
              <a:t>boxabar</a:t>
            </a:r>
            <a:r>
              <a:rPr lang="en-US" sz="4000" dirty="0">
                <a:latin typeface="Times New Roman"/>
                <a:ea typeface="Times New Roman"/>
                <a:cs typeface="Times New Roman"/>
              </a:rPr>
              <a:t> </a:t>
            </a:r>
            <a:r>
              <a:rPr lang="en-US" sz="4000" dirty="0" err="1">
                <a:latin typeface="Times New Roman"/>
                <a:ea typeface="Times New Roman"/>
                <a:cs typeface="Times New Roman"/>
              </a:rPr>
              <a:t>etish</a:t>
            </a:r>
            <a:r>
              <a:rPr lang="en-US" sz="4000" dirty="0">
                <a:latin typeface="Times New Roman"/>
                <a:ea typeface="Times New Roman"/>
                <a:cs typeface="Times New Roman"/>
              </a:rPr>
              <a:t>, </a:t>
            </a:r>
            <a:r>
              <a:rPr lang="en-US" sz="4000" dirty="0" err="1">
                <a:latin typeface="Times New Roman"/>
                <a:ea typeface="Times New Roman"/>
                <a:cs typeface="Times New Roman"/>
              </a:rPr>
              <a:t>ularga</a:t>
            </a:r>
            <a:r>
              <a:rPr lang="en-US" sz="4000" dirty="0">
                <a:latin typeface="Times New Roman"/>
                <a:ea typeface="Times New Roman"/>
                <a:cs typeface="Times New Roman"/>
              </a:rPr>
              <a:t> </a:t>
            </a:r>
            <a:r>
              <a:rPr lang="en-US" sz="4000" dirty="0" err="1">
                <a:latin typeface="Times New Roman"/>
                <a:ea typeface="Times New Roman"/>
                <a:cs typeface="Times New Roman"/>
              </a:rPr>
              <a:t>ijtimoiy</a:t>
            </a:r>
            <a:r>
              <a:rPr lang="en-US" sz="4000" dirty="0">
                <a:latin typeface="Times New Roman"/>
                <a:ea typeface="Times New Roman"/>
                <a:cs typeface="Times New Roman"/>
              </a:rPr>
              <a:t> </a:t>
            </a:r>
            <a:r>
              <a:rPr lang="en-US" sz="4000" dirty="0" err="1">
                <a:latin typeface="Times New Roman"/>
                <a:ea typeface="Times New Roman"/>
                <a:cs typeface="Times New Roman"/>
              </a:rPr>
              <a:t>va</a:t>
            </a:r>
            <a:r>
              <a:rPr lang="en-US" sz="4000" dirty="0">
                <a:latin typeface="Times New Roman"/>
                <a:ea typeface="Times New Roman"/>
                <a:cs typeface="Times New Roman"/>
              </a:rPr>
              <a:t> </a:t>
            </a:r>
            <a:r>
              <a:rPr lang="en-US" sz="4000" dirty="0" err="1">
                <a:latin typeface="Times New Roman"/>
                <a:ea typeface="Times New Roman"/>
                <a:cs typeface="Times New Roman"/>
              </a:rPr>
              <a:t>tabiiy</a:t>
            </a:r>
            <a:r>
              <a:rPr lang="en-US" sz="4000" dirty="0">
                <a:latin typeface="Times New Roman"/>
                <a:ea typeface="Times New Roman"/>
                <a:cs typeface="Times New Roman"/>
              </a:rPr>
              <a:t> </a:t>
            </a:r>
            <a:r>
              <a:rPr lang="en-US" sz="4000" dirty="0" err="1">
                <a:latin typeface="Times New Roman"/>
                <a:ea typeface="Times New Roman"/>
                <a:cs typeface="Times New Roman"/>
              </a:rPr>
              <a:t>fanlar</a:t>
            </a:r>
            <a:r>
              <a:rPr lang="en-US" sz="4000" dirty="0">
                <a:latin typeface="Times New Roman"/>
                <a:ea typeface="Times New Roman"/>
                <a:cs typeface="Times New Roman"/>
              </a:rPr>
              <a:t> </a:t>
            </a:r>
            <a:r>
              <a:rPr lang="en-US" sz="4000" dirty="0" err="1">
                <a:latin typeface="Times New Roman"/>
                <a:ea typeface="Times New Roman"/>
                <a:cs typeface="Times New Roman"/>
              </a:rPr>
              <a:t>asoslari</a:t>
            </a:r>
            <a:r>
              <a:rPr lang="en-US" sz="4000" dirty="0">
                <a:latin typeface="Times New Roman"/>
                <a:ea typeface="Times New Roman"/>
                <a:cs typeface="Times New Roman"/>
              </a:rPr>
              <a:t> </a:t>
            </a:r>
            <a:r>
              <a:rPr lang="en-US" sz="4000" dirty="0" err="1">
                <a:latin typeface="Times New Roman"/>
                <a:ea typeface="Times New Roman"/>
                <a:cs typeface="Times New Roman"/>
              </a:rPr>
              <a:t>xususidagi</a:t>
            </a:r>
            <a:r>
              <a:rPr lang="en-US" sz="4000" dirty="0">
                <a:latin typeface="Times New Roman"/>
                <a:ea typeface="Times New Roman"/>
                <a:cs typeface="Times New Roman"/>
              </a:rPr>
              <a:t> </a:t>
            </a:r>
            <a:r>
              <a:rPr lang="en-US" sz="4000" dirty="0" err="1">
                <a:latin typeface="Times New Roman"/>
                <a:ea typeface="Times New Roman"/>
                <a:cs typeface="Times New Roman"/>
              </a:rPr>
              <a:t>bilimlarni</a:t>
            </a:r>
            <a:r>
              <a:rPr lang="en-US" sz="4000" dirty="0">
                <a:latin typeface="Times New Roman"/>
                <a:ea typeface="Times New Roman"/>
                <a:cs typeface="Times New Roman"/>
              </a:rPr>
              <a:t> </a:t>
            </a:r>
            <a:r>
              <a:rPr lang="en-US" sz="4000" dirty="0" err="1">
                <a:latin typeface="Times New Roman"/>
                <a:ea typeface="Times New Roman"/>
                <a:cs typeface="Times New Roman"/>
              </a:rPr>
              <a:t>berish</a:t>
            </a:r>
            <a:r>
              <a:rPr lang="en-US" sz="4000" dirty="0">
                <a:latin typeface="Times New Roman"/>
                <a:ea typeface="Times New Roman"/>
                <a:cs typeface="Times New Roman"/>
              </a:rPr>
              <a:t> </a:t>
            </a:r>
            <a:r>
              <a:rPr lang="en-US" sz="4000" dirty="0" err="1">
                <a:latin typeface="Times New Roman"/>
                <a:ea typeface="Times New Roman"/>
                <a:cs typeface="Times New Roman"/>
              </a:rPr>
              <a:t>tarzida</a:t>
            </a:r>
            <a:r>
              <a:rPr lang="en-US" sz="4000" dirty="0">
                <a:latin typeface="Times New Roman"/>
                <a:ea typeface="Times New Roman"/>
                <a:cs typeface="Times New Roman"/>
              </a:rPr>
              <a:t> </a:t>
            </a:r>
            <a:r>
              <a:rPr lang="en-US" sz="4000" dirty="0" err="1">
                <a:latin typeface="Times New Roman"/>
                <a:ea typeface="Times New Roman"/>
                <a:cs typeface="Times New Roman"/>
              </a:rPr>
              <a:t>tafakkurni</a:t>
            </a:r>
            <a:r>
              <a:rPr lang="en-US" sz="4000" dirty="0">
                <a:latin typeface="Times New Roman"/>
                <a:ea typeface="Times New Roman"/>
                <a:cs typeface="Times New Roman"/>
              </a:rPr>
              <a:t> </a:t>
            </a:r>
            <a:r>
              <a:rPr lang="en-US" sz="4000" dirty="0" err="1">
                <a:latin typeface="Times New Roman"/>
                <a:ea typeface="Times New Roman"/>
                <a:cs typeface="Times New Roman"/>
              </a:rPr>
              <a:t>shakllantirish</a:t>
            </a:r>
            <a:r>
              <a:rPr lang="en-US" sz="4000" dirty="0">
                <a:latin typeface="Times New Roman"/>
                <a:ea typeface="Times New Roman"/>
                <a:cs typeface="Times New Roman"/>
              </a:rPr>
              <a:t>, </a:t>
            </a:r>
            <a:r>
              <a:rPr lang="en-US" sz="4000" dirty="0" err="1">
                <a:latin typeface="Times New Roman"/>
                <a:ea typeface="Times New Roman"/>
                <a:cs typeface="Times New Roman"/>
              </a:rPr>
              <a:t>dunyoqarashini</a:t>
            </a:r>
            <a:r>
              <a:rPr lang="en-US" sz="4000" dirty="0">
                <a:latin typeface="Times New Roman"/>
                <a:ea typeface="Times New Roman"/>
                <a:cs typeface="Times New Roman"/>
              </a:rPr>
              <a:t> </a:t>
            </a:r>
            <a:r>
              <a:rPr lang="en-US" sz="4000" dirty="0" err="1" smtClean="0">
                <a:latin typeface="Times New Roman"/>
                <a:ea typeface="Times New Roman"/>
                <a:cs typeface="Times New Roman"/>
              </a:rPr>
              <a:t>rivojlantirishdir</a:t>
            </a:r>
            <a:r>
              <a:rPr lang="en-US" sz="4000" dirty="0">
                <a:latin typeface="Times New Roman"/>
                <a:ea typeface="Times New Roman"/>
                <a:cs typeface="Times New Roman"/>
              </a:rPr>
              <a:t>.</a:t>
            </a:r>
            <a:endParaRPr lang="ru-RU" sz="4000" dirty="0">
              <a:effectLst/>
              <a:latin typeface="UzKudr"/>
              <a:ea typeface="Times New Roman"/>
              <a:cs typeface="Times New Roman"/>
            </a:endParaRPr>
          </a:p>
        </p:txBody>
      </p:sp>
    </p:spTree>
    <p:extLst>
      <p:ext uri="{BB962C8B-B14F-4D97-AF65-F5344CB8AC3E}">
        <p14:creationId xmlns="" xmlns:p14="http://schemas.microsoft.com/office/powerpoint/2010/main" val="3328582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rganization Chart 5"/>
          <p:cNvGrpSpPr>
            <a:grpSpLocks/>
          </p:cNvGrpSpPr>
          <p:nvPr/>
        </p:nvGrpSpPr>
        <p:grpSpPr bwMode="auto">
          <a:xfrm>
            <a:off x="55563" y="-1"/>
            <a:ext cx="12192000" cy="6857999"/>
            <a:chOff x="1134" y="1272"/>
            <a:chExt cx="6910" cy="1152"/>
          </a:xfrm>
        </p:grpSpPr>
        <p:cxnSp>
          <p:nvCxnSpPr>
            <p:cNvPr id="6148" name="_s6148"/>
            <p:cNvCxnSpPr>
              <a:cxnSpLocks noChangeShapeType="1"/>
              <a:stCxn id="17" idx="0"/>
              <a:endCxn id="10" idx="2"/>
            </p:cNvCxnSpPr>
            <p:nvPr/>
          </p:nvCxnSpPr>
          <p:spPr bwMode="auto">
            <a:xfrm flipV="1">
              <a:off x="7576" y="1992"/>
              <a:ext cx="36" cy="144"/>
            </a:xfrm>
            <a:prstGeom prst="straightConnector1">
              <a:avLst/>
            </a:prstGeom>
            <a:noFill/>
            <a:ln w="28575">
              <a:solidFill>
                <a:schemeClr val="tx1"/>
              </a:solidFill>
              <a:round/>
              <a:headEnd/>
              <a:tailEnd/>
            </a:ln>
            <a:extLst>
              <a:ext uri="{909E8E84-426E-40DD-AFC4-6F175D3DCCD1}">
                <a14:hiddenFill xmlns="" xmlns:a14="http://schemas.microsoft.com/office/drawing/2010/main">
                  <a:noFill/>
                </a14:hiddenFill>
              </a:ext>
            </a:extLst>
          </p:spPr>
        </p:cxnSp>
        <p:cxnSp>
          <p:nvCxnSpPr>
            <p:cNvPr id="6149" name="_s6149"/>
            <p:cNvCxnSpPr>
              <a:cxnSpLocks noChangeShapeType="1"/>
              <a:stCxn id="16" idx="0"/>
              <a:endCxn id="9" idx="2"/>
            </p:cNvCxnSpPr>
            <p:nvPr/>
          </p:nvCxnSpPr>
          <p:spPr bwMode="auto">
            <a:xfrm rot="16200000">
              <a:off x="6534" y="2063"/>
              <a:ext cx="144" cy="2"/>
            </a:xfrm>
            <a:prstGeom prst="bentConnector3">
              <a:avLst>
                <a:gd name="adj1" fmla="val 33486"/>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6150" name="_s6150"/>
            <p:cNvCxnSpPr>
              <a:cxnSpLocks noChangeShapeType="1"/>
              <a:stCxn id="15" idx="0"/>
              <a:endCxn id="8" idx="2"/>
            </p:cNvCxnSpPr>
            <p:nvPr/>
          </p:nvCxnSpPr>
          <p:spPr bwMode="auto">
            <a:xfrm rot="16200000">
              <a:off x="5527" y="2063"/>
              <a:ext cx="144" cy="1"/>
            </a:xfrm>
            <a:prstGeom prst="straightConnector1">
              <a:avLst/>
            </a:prstGeom>
            <a:noFill/>
            <a:ln w="28575">
              <a:solidFill>
                <a:schemeClr val="tx1"/>
              </a:solidFill>
              <a:round/>
              <a:headEnd/>
              <a:tailEnd/>
            </a:ln>
            <a:extLst>
              <a:ext uri="{909E8E84-426E-40DD-AFC4-6F175D3DCCD1}">
                <a14:hiddenFill xmlns="" xmlns:a14="http://schemas.microsoft.com/office/drawing/2010/main">
                  <a:noFill/>
                </a14:hiddenFill>
              </a:ext>
            </a:extLst>
          </p:spPr>
        </p:cxnSp>
        <p:cxnSp>
          <p:nvCxnSpPr>
            <p:cNvPr id="6151" name="_s6151"/>
            <p:cNvCxnSpPr>
              <a:cxnSpLocks noChangeShapeType="1"/>
              <a:stCxn id="14" idx="0"/>
              <a:endCxn id="7" idx="2"/>
            </p:cNvCxnSpPr>
            <p:nvPr/>
          </p:nvCxnSpPr>
          <p:spPr bwMode="auto">
            <a:xfrm rot="16200000">
              <a:off x="4519" y="2063"/>
              <a:ext cx="144" cy="1"/>
            </a:xfrm>
            <a:prstGeom prst="straightConnector1">
              <a:avLst/>
            </a:prstGeom>
            <a:noFill/>
            <a:ln w="28575">
              <a:solidFill>
                <a:schemeClr val="tx1"/>
              </a:solidFill>
              <a:round/>
              <a:headEnd/>
              <a:tailEnd/>
            </a:ln>
            <a:extLst>
              <a:ext uri="{909E8E84-426E-40DD-AFC4-6F175D3DCCD1}">
                <a14:hiddenFill xmlns="" xmlns:a14="http://schemas.microsoft.com/office/drawing/2010/main">
                  <a:noFill/>
                </a14:hiddenFill>
              </a:ext>
            </a:extLst>
          </p:spPr>
        </p:cxnSp>
        <p:cxnSp>
          <p:nvCxnSpPr>
            <p:cNvPr id="6152" name="_s6152"/>
            <p:cNvCxnSpPr>
              <a:cxnSpLocks noChangeShapeType="1"/>
              <a:stCxn id="13" idx="0"/>
              <a:endCxn id="6" idx="2"/>
            </p:cNvCxnSpPr>
            <p:nvPr/>
          </p:nvCxnSpPr>
          <p:spPr bwMode="auto">
            <a:xfrm flipH="1" flipV="1">
              <a:off x="3582" y="1992"/>
              <a:ext cx="37" cy="144"/>
            </a:xfrm>
            <a:prstGeom prst="straightConnector1">
              <a:avLst/>
            </a:prstGeom>
            <a:noFill/>
            <a:ln w="28575">
              <a:solidFill>
                <a:schemeClr val="tx1"/>
              </a:solidFill>
              <a:round/>
              <a:headEnd/>
              <a:tailEnd/>
            </a:ln>
            <a:extLst>
              <a:ext uri="{909E8E84-426E-40DD-AFC4-6F175D3DCCD1}">
                <a14:hiddenFill xmlns="" xmlns:a14="http://schemas.microsoft.com/office/drawing/2010/main">
                  <a:noFill/>
                </a14:hiddenFill>
              </a:ext>
            </a:extLst>
          </p:spPr>
        </p:cxnSp>
        <p:cxnSp>
          <p:nvCxnSpPr>
            <p:cNvPr id="6153" name="_s6153"/>
            <p:cNvCxnSpPr>
              <a:cxnSpLocks noChangeShapeType="1"/>
              <a:stCxn id="12" idx="0"/>
              <a:endCxn id="5" idx="2"/>
            </p:cNvCxnSpPr>
            <p:nvPr/>
          </p:nvCxnSpPr>
          <p:spPr bwMode="auto">
            <a:xfrm flipV="1">
              <a:off x="2533" y="1992"/>
              <a:ext cx="41" cy="144"/>
            </a:xfrm>
            <a:prstGeom prst="straightConnector1">
              <a:avLst/>
            </a:prstGeom>
            <a:noFill/>
            <a:ln w="28575">
              <a:solidFill>
                <a:schemeClr val="tx1"/>
              </a:solidFill>
              <a:round/>
              <a:headEnd/>
              <a:tailEnd/>
            </a:ln>
            <a:extLst>
              <a:ext uri="{909E8E84-426E-40DD-AFC4-6F175D3DCCD1}">
                <a14:hiddenFill xmlns="" xmlns:a14="http://schemas.microsoft.com/office/drawing/2010/main">
                  <a:noFill/>
                </a14:hiddenFill>
              </a:ext>
            </a:extLst>
          </p:spPr>
        </p:cxnSp>
        <p:cxnSp>
          <p:nvCxnSpPr>
            <p:cNvPr id="6154" name="_s6154"/>
            <p:cNvCxnSpPr>
              <a:cxnSpLocks noChangeShapeType="1"/>
              <a:stCxn id="11" idx="0"/>
              <a:endCxn id="4" idx="2"/>
            </p:cNvCxnSpPr>
            <p:nvPr/>
          </p:nvCxnSpPr>
          <p:spPr bwMode="auto">
            <a:xfrm rot="16200000">
              <a:off x="1496" y="2063"/>
              <a:ext cx="144" cy="1"/>
            </a:xfrm>
            <a:prstGeom prst="straightConnector1">
              <a:avLst/>
            </a:prstGeom>
            <a:noFill/>
            <a:ln w="28575">
              <a:solidFill>
                <a:schemeClr val="tx1"/>
              </a:solidFill>
              <a:round/>
              <a:headEnd/>
              <a:tailEnd/>
            </a:ln>
            <a:extLst>
              <a:ext uri="{909E8E84-426E-40DD-AFC4-6F175D3DCCD1}">
                <a14:hiddenFill xmlns="" xmlns:a14="http://schemas.microsoft.com/office/drawing/2010/main">
                  <a:noFill/>
                </a14:hiddenFill>
              </a:ext>
            </a:extLst>
          </p:spPr>
        </p:cxnSp>
        <p:cxnSp>
          <p:nvCxnSpPr>
            <p:cNvPr id="6155" name="_s6155"/>
            <p:cNvCxnSpPr>
              <a:cxnSpLocks noChangeShapeType="1"/>
              <a:stCxn id="10" idx="0"/>
              <a:endCxn id="3" idx="2"/>
            </p:cNvCxnSpPr>
            <p:nvPr/>
          </p:nvCxnSpPr>
          <p:spPr bwMode="auto">
            <a:xfrm rot="5400000" flipH="1">
              <a:off x="6030" y="121"/>
              <a:ext cx="144" cy="3022"/>
            </a:xfrm>
            <a:prstGeom prst="bentConnector3">
              <a:avLst>
                <a:gd name="adj1" fmla="val 33333"/>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6156" name="_s6156"/>
            <p:cNvCxnSpPr>
              <a:cxnSpLocks noChangeShapeType="1"/>
              <a:stCxn id="9" idx="0"/>
              <a:endCxn id="3" idx="2"/>
            </p:cNvCxnSpPr>
            <p:nvPr/>
          </p:nvCxnSpPr>
          <p:spPr bwMode="auto">
            <a:xfrm rot="5400000" flipH="1">
              <a:off x="5527" y="624"/>
              <a:ext cx="144" cy="2016"/>
            </a:xfrm>
            <a:prstGeom prst="bentConnector3">
              <a:avLst>
                <a:gd name="adj1" fmla="val 33333"/>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6157" name="_s6157"/>
            <p:cNvCxnSpPr>
              <a:cxnSpLocks noChangeShapeType="1"/>
              <a:stCxn id="8" idx="0"/>
              <a:endCxn id="3" idx="2"/>
            </p:cNvCxnSpPr>
            <p:nvPr/>
          </p:nvCxnSpPr>
          <p:spPr bwMode="auto">
            <a:xfrm rot="5400000" flipH="1">
              <a:off x="5023" y="1128"/>
              <a:ext cx="144" cy="1008"/>
            </a:xfrm>
            <a:prstGeom prst="bentConnector3">
              <a:avLst>
                <a:gd name="adj1" fmla="val 33333"/>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6158" name="_s6158"/>
            <p:cNvCxnSpPr>
              <a:cxnSpLocks noChangeShapeType="1"/>
              <a:stCxn id="7" idx="0"/>
              <a:endCxn id="3" idx="2"/>
            </p:cNvCxnSpPr>
            <p:nvPr/>
          </p:nvCxnSpPr>
          <p:spPr bwMode="auto">
            <a:xfrm rot="16200000">
              <a:off x="4519" y="1631"/>
              <a:ext cx="144" cy="1"/>
            </a:xfrm>
            <a:prstGeom prst="straightConnector1">
              <a:avLst/>
            </a:prstGeom>
            <a:noFill/>
            <a:ln w="28575">
              <a:solidFill>
                <a:schemeClr val="tx1"/>
              </a:solidFill>
              <a:round/>
              <a:headEnd/>
              <a:tailEnd/>
            </a:ln>
            <a:extLst>
              <a:ext uri="{909E8E84-426E-40DD-AFC4-6F175D3DCCD1}">
                <a14:hiddenFill xmlns="" xmlns:a14="http://schemas.microsoft.com/office/drawing/2010/main">
                  <a:noFill/>
                </a14:hiddenFill>
              </a:ext>
            </a:extLst>
          </p:spPr>
        </p:cxnSp>
        <p:cxnSp>
          <p:nvCxnSpPr>
            <p:cNvPr id="6159" name="_s6159"/>
            <p:cNvCxnSpPr>
              <a:cxnSpLocks noChangeShapeType="1"/>
              <a:stCxn id="6" idx="0"/>
              <a:endCxn id="3" idx="2"/>
            </p:cNvCxnSpPr>
            <p:nvPr/>
          </p:nvCxnSpPr>
          <p:spPr bwMode="auto">
            <a:xfrm rot="16200000">
              <a:off x="4015" y="1128"/>
              <a:ext cx="144" cy="1008"/>
            </a:xfrm>
            <a:prstGeom prst="bentConnector3">
              <a:avLst>
                <a:gd name="adj1" fmla="val 33333"/>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6160" name="_s6160"/>
            <p:cNvCxnSpPr>
              <a:cxnSpLocks noChangeShapeType="1"/>
              <a:stCxn id="5" idx="0"/>
              <a:endCxn id="3" idx="2"/>
            </p:cNvCxnSpPr>
            <p:nvPr/>
          </p:nvCxnSpPr>
          <p:spPr bwMode="auto">
            <a:xfrm rot="16200000">
              <a:off x="3511" y="624"/>
              <a:ext cx="144" cy="2016"/>
            </a:xfrm>
            <a:prstGeom prst="bentConnector3">
              <a:avLst>
                <a:gd name="adj1" fmla="val 33333"/>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6161" name="_s6161"/>
            <p:cNvCxnSpPr>
              <a:cxnSpLocks noChangeShapeType="1"/>
              <a:stCxn id="4" idx="0"/>
              <a:endCxn id="3" idx="2"/>
            </p:cNvCxnSpPr>
            <p:nvPr/>
          </p:nvCxnSpPr>
          <p:spPr bwMode="auto">
            <a:xfrm rot="16200000">
              <a:off x="3007" y="120"/>
              <a:ext cx="144" cy="3024"/>
            </a:xfrm>
            <a:prstGeom prst="bentConnector3">
              <a:avLst>
                <a:gd name="adj1" fmla="val 33333"/>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sp>
          <p:nvSpPr>
            <p:cNvPr id="3" name="_s6162"/>
            <p:cNvSpPr>
              <a:spLocks noChangeArrowheads="1"/>
            </p:cNvSpPr>
            <p:nvPr/>
          </p:nvSpPr>
          <p:spPr bwMode="auto">
            <a:xfrm>
              <a:off x="4157" y="1272"/>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400" b="1" i="0" u="none" strike="noStrike" cap="none" normalizeH="0" baseline="0" smtClean="0">
                  <a:ln>
                    <a:noFill/>
                  </a:ln>
                  <a:solidFill>
                    <a:schemeClr val="tx1"/>
                  </a:solidFill>
                  <a:effectLst/>
                  <a:latin typeface="Arial" charset="0"/>
                </a:rPr>
                <a:t> Aqliy tarbiya</a:t>
              </a:r>
              <a:endParaRPr kumimoji="0" lang="ru-RU" altLang="ru-RU" sz="1400" b="1" i="0" u="none" strike="noStrike" cap="none" normalizeH="0" baseline="0" smtClean="0">
                <a:ln>
                  <a:noFill/>
                </a:ln>
                <a:solidFill>
                  <a:schemeClr val="tx1"/>
                </a:solidFill>
                <a:effectLst/>
                <a:latin typeface="Arial" charset="0"/>
              </a:endParaRPr>
            </a:p>
          </p:txBody>
        </p:sp>
        <p:sp>
          <p:nvSpPr>
            <p:cNvPr id="4" name="_s6163"/>
            <p:cNvSpPr>
              <a:spLocks noChangeArrowheads="1"/>
            </p:cNvSpPr>
            <p:nvPr/>
          </p:nvSpPr>
          <p:spPr bwMode="auto">
            <a:xfrm>
              <a:off x="1134" y="1704"/>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smtClean="0">
                  <a:ln>
                    <a:noFill/>
                  </a:ln>
                  <a:solidFill>
                    <a:schemeClr val="tx1"/>
                  </a:solidFill>
                  <a:effectLst/>
                  <a:latin typeface="Arial" charset="0"/>
                </a:rPr>
                <a:t>Ta’rif</a:t>
              </a:r>
              <a:endParaRPr kumimoji="0" lang="ru-RU" altLang="ru-RU" sz="1200" b="0" i="0" u="none" strike="noStrike" cap="none" normalizeH="0" baseline="0" smtClean="0">
                <a:ln>
                  <a:noFill/>
                </a:ln>
                <a:solidFill>
                  <a:schemeClr val="tx1"/>
                </a:solidFill>
                <a:effectLst/>
                <a:latin typeface="Arial" charset="0"/>
              </a:endParaRPr>
            </a:p>
          </p:txBody>
        </p:sp>
        <p:sp>
          <p:nvSpPr>
            <p:cNvPr id="5" name="_s6164"/>
            <p:cNvSpPr>
              <a:spLocks noChangeArrowheads="1"/>
            </p:cNvSpPr>
            <p:nvPr/>
          </p:nvSpPr>
          <p:spPr bwMode="auto">
            <a:xfrm>
              <a:off x="2142" y="1704"/>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Arial" charset="0"/>
                </a:rPr>
                <a:t>Maqsad</a:t>
              </a:r>
              <a:endParaRPr kumimoji="0" lang="ru-RU" altLang="ru-RU" sz="1400" b="0" i="0" u="none" strike="noStrike" cap="none" normalizeH="0" baseline="0" smtClean="0">
                <a:ln>
                  <a:noFill/>
                </a:ln>
                <a:solidFill>
                  <a:schemeClr val="tx1"/>
                </a:solidFill>
                <a:effectLst/>
                <a:latin typeface="Arial" charset="0"/>
              </a:endParaRPr>
            </a:p>
          </p:txBody>
        </p:sp>
        <p:sp>
          <p:nvSpPr>
            <p:cNvPr id="6" name="_s6165"/>
            <p:cNvSpPr>
              <a:spLocks noChangeArrowheads="1"/>
            </p:cNvSpPr>
            <p:nvPr/>
          </p:nvSpPr>
          <p:spPr bwMode="auto">
            <a:xfrm>
              <a:off x="3150" y="1704"/>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smtClean="0">
                  <a:ln>
                    <a:noFill/>
                  </a:ln>
                  <a:solidFill>
                    <a:schemeClr val="tx1"/>
                  </a:solidFill>
                  <a:effectLst/>
                  <a:latin typeface="Arial" charset="0"/>
                </a:rPr>
                <a:t>Mazmun</a:t>
              </a:r>
              <a:endParaRPr kumimoji="0" lang="ru-RU" altLang="ru-RU" sz="1200" b="0" i="0" u="none" strike="noStrike" cap="none" normalizeH="0" baseline="0" smtClean="0">
                <a:ln>
                  <a:noFill/>
                </a:ln>
                <a:solidFill>
                  <a:schemeClr val="tx1"/>
                </a:solidFill>
                <a:effectLst/>
                <a:latin typeface="Arial" charset="0"/>
              </a:endParaRPr>
            </a:p>
          </p:txBody>
        </p:sp>
        <p:sp>
          <p:nvSpPr>
            <p:cNvPr id="7" name="_s6166"/>
            <p:cNvSpPr>
              <a:spLocks noChangeArrowheads="1"/>
            </p:cNvSpPr>
            <p:nvPr/>
          </p:nvSpPr>
          <p:spPr bwMode="auto">
            <a:xfrm>
              <a:off x="4158" y="1704"/>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smtClean="0">
                  <a:ln>
                    <a:noFill/>
                  </a:ln>
                  <a:solidFill>
                    <a:schemeClr val="tx1"/>
                  </a:solidFill>
                  <a:effectLst/>
                  <a:latin typeface="Arial" charset="0"/>
                </a:rPr>
                <a:t>Metod</a:t>
              </a:r>
              <a:endParaRPr kumimoji="0" lang="ru-RU" altLang="ru-RU" sz="1200" b="0" i="0" u="none" strike="noStrike" cap="none" normalizeH="0" baseline="0" smtClean="0">
                <a:ln>
                  <a:noFill/>
                </a:ln>
                <a:solidFill>
                  <a:schemeClr val="tx1"/>
                </a:solidFill>
                <a:effectLst/>
                <a:latin typeface="Arial" charset="0"/>
              </a:endParaRPr>
            </a:p>
          </p:txBody>
        </p:sp>
        <p:sp>
          <p:nvSpPr>
            <p:cNvPr id="8" name="_s6167"/>
            <p:cNvSpPr>
              <a:spLocks noChangeArrowheads="1"/>
            </p:cNvSpPr>
            <p:nvPr/>
          </p:nvSpPr>
          <p:spPr bwMode="auto">
            <a:xfrm>
              <a:off x="5167" y="1704"/>
              <a:ext cx="863"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smtClean="0">
                  <a:ln>
                    <a:noFill/>
                  </a:ln>
                  <a:solidFill>
                    <a:schemeClr val="tx1"/>
                  </a:solidFill>
                  <a:effectLst/>
                  <a:latin typeface="Arial" charset="0"/>
                </a:rPr>
                <a:t>Vosita</a:t>
              </a:r>
              <a:endParaRPr kumimoji="0" lang="ru-RU" altLang="ru-RU" sz="1200" b="0" i="0" u="none" strike="noStrike" cap="none" normalizeH="0" baseline="0" smtClean="0">
                <a:ln>
                  <a:noFill/>
                </a:ln>
                <a:solidFill>
                  <a:schemeClr val="tx1"/>
                </a:solidFill>
                <a:effectLst/>
                <a:latin typeface="Arial" charset="0"/>
              </a:endParaRPr>
            </a:p>
          </p:txBody>
        </p:sp>
        <p:sp>
          <p:nvSpPr>
            <p:cNvPr id="9" name="_s6168"/>
            <p:cNvSpPr>
              <a:spLocks noChangeArrowheads="1"/>
            </p:cNvSpPr>
            <p:nvPr/>
          </p:nvSpPr>
          <p:spPr bwMode="auto">
            <a:xfrm>
              <a:off x="6174" y="1704"/>
              <a:ext cx="863"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smtClean="0">
                  <a:ln>
                    <a:noFill/>
                  </a:ln>
                  <a:solidFill>
                    <a:schemeClr val="tx1"/>
                  </a:solidFill>
                  <a:effectLst/>
                  <a:latin typeface="Arial" charset="0"/>
                </a:rPr>
                <a:t>Shakl</a:t>
              </a:r>
              <a:endParaRPr kumimoji="0" lang="ru-RU" altLang="ru-RU" sz="1200" b="0" i="0" u="none" strike="noStrike" cap="none" normalizeH="0" baseline="0" smtClean="0">
                <a:ln>
                  <a:noFill/>
                </a:ln>
                <a:solidFill>
                  <a:schemeClr val="tx1"/>
                </a:solidFill>
                <a:effectLst/>
                <a:latin typeface="Arial" charset="0"/>
              </a:endParaRPr>
            </a:p>
          </p:txBody>
        </p:sp>
        <p:sp>
          <p:nvSpPr>
            <p:cNvPr id="10" name="_s6169"/>
            <p:cNvSpPr>
              <a:spLocks noChangeArrowheads="1"/>
            </p:cNvSpPr>
            <p:nvPr/>
          </p:nvSpPr>
          <p:spPr bwMode="auto">
            <a:xfrm>
              <a:off x="7181" y="1704"/>
              <a:ext cx="863"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smtClean="0">
                  <a:ln>
                    <a:noFill/>
                  </a:ln>
                  <a:solidFill>
                    <a:schemeClr val="tx1"/>
                  </a:solidFill>
                  <a:effectLst/>
                  <a:latin typeface="Arial" charset="0"/>
                </a:rPr>
                <a:t>Natija</a:t>
              </a:r>
              <a:endParaRPr kumimoji="0" lang="ru-RU" altLang="ru-RU" sz="1200" b="0" i="0" u="none" strike="noStrike" cap="none" normalizeH="0" baseline="0" smtClean="0">
                <a:ln>
                  <a:noFill/>
                </a:ln>
                <a:solidFill>
                  <a:schemeClr val="tx1"/>
                </a:solidFill>
                <a:effectLst/>
                <a:latin typeface="Arial" charset="0"/>
              </a:endParaRPr>
            </a:p>
          </p:txBody>
        </p:sp>
        <p:sp>
          <p:nvSpPr>
            <p:cNvPr id="11" name="_s6170"/>
            <p:cNvSpPr>
              <a:spLocks noChangeArrowheads="1"/>
            </p:cNvSpPr>
            <p:nvPr/>
          </p:nvSpPr>
          <p:spPr bwMode="auto">
            <a:xfrm>
              <a:off x="1134" y="2136"/>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err="1" smtClean="0">
                  <a:ln>
                    <a:noFill/>
                  </a:ln>
                  <a:solidFill>
                    <a:schemeClr val="tx1"/>
                  </a:solidFill>
                  <a:effectLst/>
                  <a:latin typeface="Arial" charset="0"/>
                </a:rPr>
                <a:t>Yosh</a:t>
              </a:r>
              <a:r>
                <a:rPr kumimoji="0" lang="en-US" altLang="ru-RU" sz="1200" b="0" i="0" u="none" strike="noStrike" cap="none" normalizeH="0" baseline="0" dirty="0" smtClean="0">
                  <a:ln>
                    <a:noFill/>
                  </a:ln>
                  <a:solidFill>
                    <a:schemeClr val="tx1"/>
                  </a:solidFill>
                  <a:effectLst/>
                  <a:latin typeface="Arial" charset="0"/>
                </a:rPr>
                <a:t> </a:t>
              </a:r>
              <a:r>
                <a:rPr kumimoji="0" lang="en-US" altLang="ru-RU" sz="1200" b="0" i="0" u="none" strike="noStrike" cap="none" normalizeH="0" baseline="0" dirty="0" err="1" smtClean="0">
                  <a:ln>
                    <a:noFill/>
                  </a:ln>
                  <a:solidFill>
                    <a:schemeClr val="tx1"/>
                  </a:solidFill>
                  <a:effectLst/>
                  <a:latin typeface="Arial" charset="0"/>
                </a:rPr>
                <a:t>avloni</a:t>
              </a:r>
              <a:endParaRPr kumimoji="0" lang="en-US" altLang="ru-RU" sz="12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smtClean="0">
                  <a:ln>
                    <a:noFill/>
                  </a:ln>
                  <a:solidFill>
                    <a:schemeClr val="tx1"/>
                  </a:solidFill>
                  <a:effectLst/>
                  <a:latin typeface="Arial" charset="0"/>
                </a:rPr>
                <a:t> </a:t>
              </a:r>
              <a:r>
                <a:rPr kumimoji="0" lang="en-US" altLang="ru-RU" sz="1200" b="0" i="0" u="none" strike="noStrike" cap="none" normalizeH="0" baseline="0" dirty="0" err="1" smtClean="0">
                  <a:ln>
                    <a:noFill/>
                  </a:ln>
                  <a:solidFill>
                    <a:schemeClr val="tx1"/>
                  </a:solidFill>
                  <a:effectLst/>
                  <a:latin typeface="Arial" charset="0"/>
                </a:rPr>
                <a:t>aqliy</a:t>
              </a:r>
              <a:endParaRPr kumimoji="0" lang="en-US" altLang="ru-RU" sz="12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smtClean="0">
                  <a:ln>
                    <a:noFill/>
                  </a:ln>
                  <a:solidFill>
                    <a:schemeClr val="tx1"/>
                  </a:solidFill>
                  <a:effectLst/>
                  <a:latin typeface="Arial" charset="0"/>
                </a:rPr>
                <a:t> </a:t>
              </a:r>
              <a:r>
                <a:rPr kumimoji="0" lang="en-US" altLang="ru-RU" sz="1200" b="0" i="0" u="none" strike="noStrike" cap="none" normalizeH="0" baseline="0" dirty="0" err="1" smtClean="0">
                  <a:ln>
                    <a:noFill/>
                  </a:ln>
                  <a:solidFill>
                    <a:schemeClr val="tx1"/>
                  </a:solidFill>
                  <a:effectLst/>
                  <a:latin typeface="Arial" charset="0"/>
                </a:rPr>
                <a:t>madaniyatini</a:t>
              </a:r>
              <a:r>
                <a:rPr kumimoji="0" lang="en-US" altLang="ru-RU" sz="1200" b="0" i="0" u="none" strike="noStrike" cap="none" normalizeH="0" baseline="0" dirty="0" smtClean="0">
                  <a:ln>
                    <a:noFill/>
                  </a:ln>
                  <a:solidFill>
                    <a:schemeClr val="tx1"/>
                  </a:solidFill>
                  <a:effectLst/>
                  <a:latin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err="1" smtClean="0">
                  <a:ln>
                    <a:noFill/>
                  </a:ln>
                  <a:solidFill>
                    <a:schemeClr val="tx1"/>
                  </a:solidFill>
                  <a:effectLst/>
                  <a:latin typeface="Arial" charset="0"/>
                </a:rPr>
                <a:t>shakllantirish</a:t>
              </a:r>
              <a:endParaRPr kumimoji="0" lang="ru-RU" altLang="ru-RU" sz="1200" b="0" i="0" u="none" strike="noStrike" cap="none" normalizeH="0" baseline="0" dirty="0" smtClean="0">
                <a:ln>
                  <a:noFill/>
                </a:ln>
                <a:solidFill>
                  <a:schemeClr val="tx1"/>
                </a:solidFill>
                <a:effectLst/>
                <a:latin typeface="Arial" charset="0"/>
              </a:endParaRPr>
            </a:p>
          </p:txBody>
        </p:sp>
        <p:sp>
          <p:nvSpPr>
            <p:cNvPr id="12" name="_s6171"/>
            <p:cNvSpPr>
              <a:spLocks noChangeArrowheads="1"/>
            </p:cNvSpPr>
            <p:nvPr/>
          </p:nvSpPr>
          <p:spPr bwMode="auto">
            <a:xfrm>
              <a:off x="2060" y="2136"/>
              <a:ext cx="946" cy="287"/>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b="0" i="0" u="none" strike="noStrike" cap="none" normalizeH="0" baseline="0" dirty="0" err="1" smtClean="0">
                  <a:ln>
                    <a:noFill/>
                  </a:ln>
                  <a:solidFill>
                    <a:schemeClr val="tx1"/>
                  </a:solidFill>
                  <a:effectLst/>
                  <a:latin typeface="Arial" charset="0"/>
                </a:rPr>
                <a:t>Aqliy</a:t>
              </a:r>
              <a:endParaRPr kumimoji="0" lang="en-US" altLang="ru-RU"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b="0" i="0" u="none" strike="noStrike" cap="none" normalizeH="0" baseline="0" dirty="0" smtClean="0">
                  <a:ln>
                    <a:noFill/>
                  </a:ln>
                  <a:solidFill>
                    <a:schemeClr val="tx1"/>
                  </a:solidFill>
                  <a:effectLst/>
                  <a:latin typeface="Arial" charset="0"/>
                </a:rPr>
                <a:t> </a:t>
              </a:r>
              <a:r>
                <a:rPr kumimoji="0" lang="en-US" altLang="ru-RU" b="0" i="0" u="none" strike="noStrike" cap="none" normalizeH="0" baseline="0" dirty="0" err="1" smtClean="0">
                  <a:ln>
                    <a:noFill/>
                  </a:ln>
                  <a:solidFill>
                    <a:schemeClr val="tx1"/>
                  </a:solidFill>
                  <a:effectLst/>
                  <a:latin typeface="Arial" charset="0"/>
                </a:rPr>
                <a:t>madaniyatni</a:t>
              </a:r>
              <a:endParaRPr kumimoji="0" lang="en-US" altLang="ru-RU"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b="0" i="0" u="none" strike="noStrike" cap="none" normalizeH="0" baseline="0" dirty="0" smtClean="0">
                  <a:ln>
                    <a:noFill/>
                  </a:ln>
                  <a:solidFill>
                    <a:schemeClr val="tx1"/>
                  </a:solidFill>
                  <a:effectLst/>
                  <a:latin typeface="Arial" charset="0"/>
                </a:rPr>
                <a:t> </a:t>
              </a:r>
              <a:r>
                <a:rPr kumimoji="0" lang="en-US" altLang="ru-RU" b="0" i="0" u="none" strike="noStrike" cap="none" normalizeH="0" baseline="0" dirty="0" err="1" smtClean="0">
                  <a:ln>
                    <a:noFill/>
                  </a:ln>
                  <a:solidFill>
                    <a:schemeClr val="tx1"/>
                  </a:solidFill>
                  <a:effectLst/>
                  <a:latin typeface="Arial" charset="0"/>
                </a:rPr>
                <a:t>shakllantirish</a:t>
              </a:r>
              <a:endParaRPr kumimoji="0" lang="ru-RU" altLang="ru-RU" b="0" i="0" u="none" strike="noStrike" cap="none" normalizeH="0" baseline="0" dirty="0" smtClean="0">
                <a:ln>
                  <a:noFill/>
                </a:ln>
                <a:solidFill>
                  <a:schemeClr val="tx1"/>
                </a:solidFill>
                <a:effectLst/>
                <a:latin typeface="Arial" charset="0"/>
              </a:endParaRPr>
            </a:p>
          </p:txBody>
        </p:sp>
        <p:sp>
          <p:nvSpPr>
            <p:cNvPr id="13" name="_s6172"/>
            <p:cNvSpPr>
              <a:spLocks noChangeArrowheads="1"/>
            </p:cNvSpPr>
            <p:nvPr/>
          </p:nvSpPr>
          <p:spPr bwMode="auto">
            <a:xfrm>
              <a:off x="3150" y="2136"/>
              <a:ext cx="937" cy="287"/>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b="0" i="0" u="none" strike="noStrike" cap="none" normalizeH="0" baseline="0" dirty="0" err="1" smtClean="0">
                  <a:ln>
                    <a:noFill/>
                  </a:ln>
                  <a:solidFill>
                    <a:schemeClr val="tx1"/>
                  </a:solidFill>
                  <a:effectLst/>
                  <a:latin typeface="Arial" charset="0"/>
                </a:rPr>
                <a:t>Aqliy</a:t>
              </a:r>
              <a:r>
                <a:rPr kumimoji="0" lang="en-US" altLang="ru-RU" b="0" i="0" u="none" strike="noStrike" cap="none" normalizeH="0" baseline="0" dirty="0" smtClean="0">
                  <a:ln>
                    <a:noFill/>
                  </a:ln>
                  <a:solidFill>
                    <a:schemeClr val="tx1"/>
                  </a:solidFill>
                  <a:effectLst/>
                  <a:latin typeface="Arial" charset="0"/>
                </a:rPr>
                <a:t> </a:t>
              </a:r>
              <a:r>
                <a:rPr kumimoji="0" lang="en-US" altLang="ru-RU" b="0" i="0" u="none" strike="noStrike" cap="none" normalizeH="0" baseline="0" dirty="0" err="1" smtClean="0">
                  <a:ln>
                    <a:noFill/>
                  </a:ln>
                  <a:solidFill>
                    <a:schemeClr val="tx1"/>
                  </a:solidFill>
                  <a:effectLst/>
                  <a:latin typeface="Arial" charset="0"/>
                </a:rPr>
                <a:t>ong</a:t>
              </a:r>
              <a:r>
                <a:rPr kumimoji="0" lang="en-US" altLang="ru-RU" b="0" i="0" u="none" strike="noStrike" cap="none" normalizeH="0" baseline="0" dirty="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b="0" i="0" u="none" strike="noStrike" cap="none" normalizeH="0" baseline="0" dirty="0" smtClean="0">
                  <a:ln>
                    <a:noFill/>
                  </a:ln>
                  <a:solidFill>
                    <a:schemeClr val="tx1"/>
                  </a:solidFill>
                  <a:effectLst/>
                  <a:latin typeface="Arial" charset="0"/>
                </a:rPr>
                <a:t> </a:t>
              </a:r>
              <a:r>
                <a:rPr kumimoji="0" lang="en-US" altLang="ru-RU" b="0" i="0" u="none" strike="noStrike" cap="none" normalizeH="0" baseline="0" dirty="0" err="1" smtClean="0">
                  <a:ln>
                    <a:noFill/>
                  </a:ln>
                  <a:solidFill>
                    <a:schemeClr val="tx1"/>
                  </a:solidFill>
                  <a:effectLst/>
                  <a:latin typeface="Arial" charset="0"/>
                </a:rPr>
                <a:t>aqliy</a:t>
              </a:r>
              <a:r>
                <a:rPr kumimoji="0" lang="en-US" altLang="ru-RU" b="0" i="0" u="none" strike="noStrike" cap="none" normalizeH="0" baseline="0" dirty="0" smtClean="0">
                  <a:ln>
                    <a:noFill/>
                  </a:ln>
                  <a:solidFill>
                    <a:schemeClr val="tx1"/>
                  </a:solidFill>
                  <a:effectLst/>
                  <a:latin typeface="Arial" charset="0"/>
                </a:rPr>
                <a:t> his-</a:t>
              </a:r>
              <a:r>
                <a:rPr kumimoji="0" lang="en-US" altLang="ru-RU" b="0" i="0" u="none" strike="noStrike" cap="none" normalizeH="0" baseline="0" dirty="0" err="1" smtClean="0">
                  <a:ln>
                    <a:noFill/>
                  </a:ln>
                  <a:solidFill>
                    <a:schemeClr val="tx1"/>
                  </a:solidFill>
                  <a:effectLst/>
                  <a:latin typeface="Arial" charset="0"/>
                </a:rPr>
                <a:t>tuyg’u</a:t>
              </a:r>
              <a:r>
                <a:rPr kumimoji="0" lang="en-US" altLang="ru-RU" b="0" i="0" u="none" strike="noStrike" cap="none" normalizeH="0" baseline="0" dirty="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b="0" i="0" u="none" strike="noStrike" cap="none" normalizeH="0" baseline="0" dirty="0" smtClean="0">
                  <a:ln>
                    <a:noFill/>
                  </a:ln>
                  <a:solidFill>
                    <a:schemeClr val="tx1"/>
                  </a:solidFill>
                  <a:effectLst/>
                  <a:latin typeface="Arial" charset="0"/>
                </a:rPr>
                <a:t> </a:t>
              </a:r>
              <a:r>
                <a:rPr kumimoji="0" lang="en-US" altLang="ru-RU" b="0" i="0" u="none" strike="noStrike" cap="none" normalizeH="0" baseline="0" dirty="0" err="1" smtClean="0">
                  <a:ln>
                    <a:noFill/>
                  </a:ln>
                  <a:solidFill>
                    <a:schemeClr val="tx1"/>
                  </a:solidFill>
                  <a:effectLst/>
                  <a:latin typeface="Arial" charset="0"/>
                </a:rPr>
                <a:t>aqliy</a:t>
              </a:r>
              <a:r>
                <a:rPr kumimoji="0" lang="en-US" altLang="ru-RU" b="0" i="0" u="none" strike="noStrike" cap="none" normalizeH="0" baseline="0" dirty="0" smtClean="0">
                  <a:ln>
                    <a:noFill/>
                  </a:ln>
                  <a:solidFill>
                    <a:schemeClr val="tx1"/>
                  </a:solidFill>
                  <a:effectLst/>
                  <a:latin typeface="Arial" charset="0"/>
                </a:rPr>
                <a:t> </a:t>
              </a:r>
              <a:r>
                <a:rPr kumimoji="0" lang="en-US" altLang="ru-RU" b="0" i="0" u="none" strike="noStrike" cap="none" normalizeH="0" baseline="0" dirty="0" err="1" smtClean="0">
                  <a:ln>
                    <a:noFill/>
                  </a:ln>
                  <a:solidFill>
                    <a:schemeClr val="tx1"/>
                  </a:solidFill>
                  <a:effectLst/>
                  <a:latin typeface="Arial" charset="0"/>
                </a:rPr>
                <a:t>xulq</a:t>
              </a:r>
              <a:r>
                <a:rPr kumimoji="0" lang="en-US" altLang="ru-RU" b="0" i="0" u="none" strike="noStrike" cap="none" normalizeH="0" baseline="0" dirty="0" smtClean="0">
                  <a:ln>
                    <a:noFill/>
                  </a:ln>
                  <a:solidFill>
                    <a:schemeClr val="tx1"/>
                  </a:solidFill>
                  <a:effectLst/>
                  <a:latin typeface="Arial" charset="0"/>
                </a:rPr>
                <a:t> </a:t>
              </a:r>
              <a:r>
                <a:rPr kumimoji="0" lang="en-US" altLang="ru-RU" b="0" i="0" u="none" strike="noStrike" cap="none" normalizeH="0" baseline="0" dirty="0" err="1" smtClean="0">
                  <a:ln>
                    <a:noFill/>
                  </a:ln>
                  <a:solidFill>
                    <a:schemeClr val="tx1"/>
                  </a:solidFill>
                  <a:effectLst/>
                  <a:latin typeface="Arial" charset="0"/>
                </a:rPr>
                <a:t>atvor</a:t>
              </a:r>
              <a:endParaRPr kumimoji="0" lang="ru-RU" altLang="ru-RU" b="0" i="0" u="none" strike="noStrike" cap="none" normalizeH="0" baseline="0" dirty="0" smtClean="0">
                <a:ln>
                  <a:noFill/>
                </a:ln>
                <a:solidFill>
                  <a:schemeClr val="tx1"/>
                </a:solidFill>
                <a:effectLst/>
                <a:latin typeface="Arial" charset="0"/>
              </a:endParaRPr>
            </a:p>
          </p:txBody>
        </p:sp>
        <p:sp>
          <p:nvSpPr>
            <p:cNvPr id="14" name="_s6173"/>
            <p:cNvSpPr>
              <a:spLocks noChangeArrowheads="1"/>
            </p:cNvSpPr>
            <p:nvPr/>
          </p:nvSpPr>
          <p:spPr bwMode="auto">
            <a:xfrm>
              <a:off x="4158" y="2136"/>
              <a:ext cx="864" cy="287"/>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b="0" i="0" u="none" strike="noStrike" cap="none" normalizeH="0" baseline="0" dirty="0" err="1" smtClean="0">
                  <a:ln>
                    <a:noFill/>
                  </a:ln>
                  <a:solidFill>
                    <a:schemeClr val="tx1"/>
                  </a:solidFill>
                  <a:effectLst/>
                  <a:latin typeface="Arial" charset="0"/>
                </a:rPr>
                <a:t>Tushuntirish</a:t>
              </a:r>
              <a:r>
                <a:rPr kumimoji="0" lang="en-US" altLang="ru-RU" b="0" i="0" u="none" strike="noStrike" cap="none" normalizeH="0" baseline="0" dirty="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b="0" i="0" u="none" strike="noStrike" cap="none" normalizeH="0" baseline="0" dirty="0" err="1" smtClean="0">
                  <a:ln>
                    <a:noFill/>
                  </a:ln>
                  <a:solidFill>
                    <a:schemeClr val="tx1"/>
                  </a:solidFill>
                  <a:effectLst/>
                  <a:latin typeface="Arial" charset="0"/>
                </a:rPr>
                <a:t>namuna</a:t>
              </a:r>
              <a:r>
                <a:rPr kumimoji="0" lang="en-US" altLang="ru-RU" b="0" i="0" u="none" strike="noStrike" cap="none" normalizeH="0" baseline="0" dirty="0" smtClean="0">
                  <a:ln>
                    <a:noFill/>
                  </a:ln>
                  <a:solidFill>
                    <a:schemeClr val="tx1"/>
                  </a:solidFill>
                  <a:effectLst/>
                  <a:latin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b="0" i="0" u="none" strike="noStrike" cap="none" normalizeH="0" baseline="0" dirty="0" err="1" smtClean="0">
                  <a:ln>
                    <a:noFill/>
                  </a:ln>
                  <a:solidFill>
                    <a:schemeClr val="tx1"/>
                  </a:solidFill>
                  <a:effectLst/>
                  <a:latin typeface="Arial" charset="0"/>
                </a:rPr>
                <a:t>rag’bat</a:t>
              </a:r>
              <a:endParaRPr kumimoji="0" lang="ru-RU" altLang="ru-RU" b="0" i="0" u="none" strike="noStrike" cap="none" normalizeH="0" baseline="0" dirty="0" smtClean="0">
                <a:ln>
                  <a:noFill/>
                </a:ln>
                <a:solidFill>
                  <a:schemeClr val="tx1"/>
                </a:solidFill>
                <a:effectLst/>
                <a:latin typeface="Arial" charset="0"/>
              </a:endParaRPr>
            </a:p>
          </p:txBody>
        </p:sp>
        <p:sp>
          <p:nvSpPr>
            <p:cNvPr id="15" name="_s6174"/>
            <p:cNvSpPr>
              <a:spLocks noChangeArrowheads="1"/>
            </p:cNvSpPr>
            <p:nvPr/>
          </p:nvSpPr>
          <p:spPr bwMode="auto">
            <a:xfrm>
              <a:off x="5166" y="2136"/>
              <a:ext cx="864" cy="287"/>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2000" b="0" i="0" u="none" strike="noStrike" cap="none" normalizeH="0" baseline="0" dirty="0" smtClean="0">
                  <a:ln>
                    <a:noFill/>
                  </a:ln>
                  <a:solidFill>
                    <a:schemeClr val="tx1"/>
                  </a:solidFill>
                  <a:effectLst/>
                  <a:latin typeface="Arial" charset="0"/>
                </a:rPr>
                <a:t>O.A.V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2000" b="0" i="0" u="none" strike="noStrike" cap="none" normalizeH="0" baseline="0" dirty="0" smtClean="0">
                  <a:ln>
                    <a:noFill/>
                  </a:ln>
                  <a:solidFill>
                    <a:schemeClr val="tx1"/>
                  </a:solidFill>
                  <a:effectLst/>
                  <a:latin typeface="Arial" charset="0"/>
                </a:rPr>
                <a:t>Internet </a:t>
              </a:r>
              <a:endParaRPr kumimoji="0" lang="ru-RU" altLang="ru-RU" sz="2000" b="0" i="0" u="none" strike="noStrike" cap="none" normalizeH="0" baseline="0" dirty="0" smtClean="0">
                <a:ln>
                  <a:noFill/>
                </a:ln>
                <a:solidFill>
                  <a:schemeClr val="tx1"/>
                </a:solidFill>
                <a:effectLst/>
                <a:latin typeface="Arial" charset="0"/>
              </a:endParaRPr>
            </a:p>
          </p:txBody>
        </p:sp>
        <p:sp>
          <p:nvSpPr>
            <p:cNvPr id="16" name="_s6175"/>
            <p:cNvSpPr>
              <a:spLocks noChangeArrowheads="1"/>
            </p:cNvSpPr>
            <p:nvPr/>
          </p:nvSpPr>
          <p:spPr bwMode="auto">
            <a:xfrm>
              <a:off x="6174" y="2136"/>
              <a:ext cx="862" cy="287"/>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2000" b="0" i="0" u="none" strike="noStrike" cap="none" normalizeH="0" baseline="0" dirty="0" err="1" smtClean="0">
                  <a:ln>
                    <a:noFill/>
                  </a:ln>
                  <a:solidFill>
                    <a:schemeClr val="tx1"/>
                  </a:solidFill>
                  <a:effectLst/>
                  <a:latin typeface="Arial" charset="0"/>
                </a:rPr>
                <a:t>Jamiki</a:t>
              </a:r>
              <a:r>
                <a:rPr kumimoji="0" lang="en-US" altLang="ru-RU" sz="2000" b="0" i="0" u="none" strike="noStrike" cap="none" normalizeH="0" baseline="0" dirty="0" smtClean="0">
                  <a:ln>
                    <a:noFill/>
                  </a:ln>
                  <a:solidFill>
                    <a:schemeClr val="tx1"/>
                  </a:solidFill>
                  <a:effectLst/>
                  <a:latin typeface="Arial" charset="0"/>
                </a:rPr>
                <a:t> </a:t>
              </a:r>
              <a:r>
                <a:rPr kumimoji="0" lang="en-US" altLang="ru-RU" sz="2000" b="0" i="0" u="none" strike="noStrike" cap="none" normalizeH="0" baseline="0" dirty="0" err="1" smtClean="0">
                  <a:ln>
                    <a:noFill/>
                  </a:ln>
                  <a:solidFill>
                    <a:schemeClr val="tx1"/>
                  </a:solidFill>
                  <a:effectLst/>
                  <a:latin typeface="Arial" charset="0"/>
                </a:rPr>
                <a:t>fanlar</a:t>
              </a:r>
              <a:endParaRPr kumimoji="0" lang="ru-RU" altLang="ru-RU" sz="2000" b="0" i="0" u="none" strike="noStrike" cap="none" normalizeH="0" baseline="0" dirty="0" smtClean="0">
                <a:ln>
                  <a:noFill/>
                </a:ln>
                <a:solidFill>
                  <a:schemeClr val="tx1"/>
                </a:solidFill>
                <a:effectLst/>
                <a:latin typeface="Arial" charset="0"/>
              </a:endParaRPr>
            </a:p>
          </p:txBody>
        </p:sp>
        <p:sp>
          <p:nvSpPr>
            <p:cNvPr id="17" name="_s6176"/>
            <p:cNvSpPr>
              <a:spLocks noChangeArrowheads="1"/>
            </p:cNvSpPr>
            <p:nvPr/>
          </p:nvSpPr>
          <p:spPr bwMode="auto">
            <a:xfrm>
              <a:off x="7109" y="2136"/>
              <a:ext cx="934" cy="287"/>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b="0" i="0" u="none" strike="noStrike" cap="none" normalizeH="0" baseline="0" dirty="0" err="1" smtClean="0">
                  <a:ln>
                    <a:noFill/>
                  </a:ln>
                  <a:solidFill>
                    <a:schemeClr val="tx1"/>
                  </a:solidFill>
                  <a:effectLst/>
                  <a:latin typeface="Arial" charset="0"/>
                </a:rPr>
                <a:t>Ilmiy</a:t>
              </a:r>
              <a:r>
                <a:rPr kumimoji="0" lang="en-US" altLang="ru-RU" b="0" i="0" u="none" strike="noStrike" cap="none" normalizeH="0" baseline="0" dirty="0" smtClean="0">
                  <a:ln>
                    <a:noFill/>
                  </a:ln>
                  <a:solidFill>
                    <a:schemeClr val="tx1"/>
                  </a:solidFill>
                  <a:effectLst/>
                  <a:latin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b="0" i="0" u="none" strike="noStrike" cap="none" normalizeH="0" baseline="0" dirty="0" err="1" smtClean="0">
                  <a:ln>
                    <a:noFill/>
                  </a:ln>
                  <a:solidFill>
                    <a:schemeClr val="tx1"/>
                  </a:solidFill>
                  <a:effectLst/>
                  <a:latin typeface="Arial" charset="0"/>
                </a:rPr>
                <a:t>dunyoqarashni</a:t>
              </a:r>
              <a:r>
                <a:rPr kumimoji="0" lang="en-US" altLang="ru-RU" b="0" i="0" u="none" strike="noStrike" cap="none" normalizeH="0" baseline="0" dirty="0" smtClean="0">
                  <a:ln>
                    <a:noFill/>
                  </a:ln>
                  <a:solidFill>
                    <a:schemeClr val="tx1"/>
                  </a:solidFill>
                  <a:effectLst/>
                  <a:latin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b="0" i="0" u="none" strike="noStrike" cap="none" normalizeH="0" baseline="0" dirty="0" err="1" smtClean="0">
                  <a:ln>
                    <a:noFill/>
                  </a:ln>
                  <a:solidFill>
                    <a:schemeClr val="tx1"/>
                  </a:solidFill>
                  <a:effectLst/>
                  <a:latin typeface="Arial" charset="0"/>
                </a:rPr>
                <a:t>shakllantirish</a:t>
              </a:r>
              <a:endParaRPr kumimoji="0" lang="ru-RU" altLang="ru-RU" b="0" i="0" u="none" strike="noStrike" cap="none" normalizeH="0" baseline="0" dirty="0" smtClean="0">
                <a:ln>
                  <a:noFill/>
                </a:ln>
                <a:solidFill>
                  <a:schemeClr val="tx1"/>
                </a:solidFill>
                <a:effectLst/>
                <a:latin typeface="Arial" charset="0"/>
              </a:endParaRPr>
            </a:p>
          </p:txBody>
        </p:sp>
      </p:grpSp>
      <p:sp>
        <p:nvSpPr>
          <p:cNvPr id="80929" name="AutoShape 35">
            <a:hlinkClick r:id="" action="ppaction://noaction" highlightClick="1"/>
          </p:cNvPr>
          <p:cNvSpPr>
            <a:spLocks noChangeArrowheads="1"/>
          </p:cNvSpPr>
          <p:nvPr/>
        </p:nvSpPr>
        <p:spPr bwMode="auto">
          <a:xfrm>
            <a:off x="11089219" y="260353"/>
            <a:ext cx="1102783" cy="720725"/>
          </a:xfrm>
          <a:prstGeom prst="actionButtonMovie">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charset="0"/>
              </a:defRPr>
            </a:lvl1pPr>
            <a:lvl2pPr marL="742950" indent="-285750" algn="ctr">
              <a:defRPr>
                <a:solidFill>
                  <a:schemeClr val="tx1"/>
                </a:solidFill>
                <a:latin typeface="Arial" charset="0"/>
              </a:defRPr>
            </a:lvl2pPr>
            <a:lvl3pPr marL="1143000" indent="-228600" algn="ctr">
              <a:defRPr>
                <a:solidFill>
                  <a:schemeClr val="tx1"/>
                </a:solidFill>
                <a:latin typeface="Arial" charset="0"/>
              </a:defRPr>
            </a:lvl3pPr>
            <a:lvl4pPr marL="1600200" indent="-228600" algn="ctr">
              <a:defRPr>
                <a:solidFill>
                  <a:schemeClr val="tx1"/>
                </a:solidFill>
                <a:latin typeface="Arial" charset="0"/>
              </a:defRPr>
            </a:lvl4pPr>
            <a:lvl5pPr marL="2057400" indent="-228600" algn="ctr">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endParaRPr lang="ru-RU" altLang="ru-RU" smtClean="0">
              <a:solidFill>
                <a:prstClr val="black"/>
              </a:solidFill>
            </a:endParaRPr>
          </a:p>
        </p:txBody>
      </p:sp>
    </p:spTree>
    <p:extLst>
      <p:ext uri="{BB962C8B-B14F-4D97-AF65-F5344CB8AC3E}">
        <p14:creationId xmlns="" xmlns:p14="http://schemas.microsoft.com/office/powerpoint/2010/main" val="7300695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862664" y="429491"/>
            <a:ext cx="9157648" cy="477981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smtClean="0">
                <a:solidFill>
                  <a:srgbClr val="7030A0"/>
                </a:solidFill>
                <a:latin typeface="Times New Roman" panose="02020603050405020304" pitchFamily="18" charset="0"/>
                <a:cs typeface="Times New Roman" panose="02020603050405020304" pitchFamily="18" charset="0"/>
              </a:rPr>
              <a:t>Dunyoqarash</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kishilarning</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olam</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va</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uning</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o’zgarishi,rivojlanishi</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haqidagi</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ilmiy,falsafiy,siyosiy,huquqiy,axloqiy,estetik,diniy,va</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hokazo</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qarashlari</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va</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tasavvurlari</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majmuasidan</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iborat</a:t>
            </a:r>
            <a:r>
              <a:rPr lang="en-US" sz="4000" b="1" dirty="0" smtClean="0">
                <a:solidFill>
                  <a:srgbClr val="7030A0"/>
                </a:solidFill>
                <a:latin typeface="Times New Roman" panose="02020603050405020304" pitchFamily="18" charset="0"/>
                <a:cs typeface="Times New Roman" panose="02020603050405020304" pitchFamily="18" charset="0"/>
              </a:rPr>
              <a:t>.</a:t>
            </a:r>
            <a:endParaRPr lang="ru-RU" sz="40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99220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544010" y="110836"/>
            <a:ext cx="9157648" cy="67471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4000" b="1" dirty="0" err="1" smtClean="0">
                <a:solidFill>
                  <a:srgbClr val="7030A0"/>
                </a:solidFill>
                <a:latin typeface="Times New Roman" panose="02020603050405020304" pitchFamily="18" charset="0"/>
                <a:cs typeface="Times New Roman" panose="02020603050405020304" pitchFamily="18" charset="0"/>
              </a:rPr>
              <a:t>Dunyoqarash</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ijtimoiy</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borliqning</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in’ikosidir.Unda</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ijtimoiy</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turmush</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aks</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etadi</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va</a:t>
            </a:r>
            <a:r>
              <a:rPr lang="en-US" sz="4000" b="1" dirty="0" smtClean="0">
                <a:solidFill>
                  <a:srgbClr val="7030A0"/>
                </a:solidFill>
                <a:latin typeface="Times New Roman" panose="02020603050405020304" pitchFamily="18" charset="0"/>
                <a:cs typeface="Times New Roman" panose="02020603050405020304" pitchFamily="18" charset="0"/>
              </a:rPr>
              <a:t> u </a:t>
            </a:r>
            <a:r>
              <a:rPr lang="en-US" sz="4000" b="1" dirty="0" err="1" smtClean="0">
                <a:solidFill>
                  <a:srgbClr val="7030A0"/>
                </a:solidFill>
                <a:latin typeface="Times New Roman" panose="02020603050405020304" pitchFamily="18" charset="0"/>
                <a:cs typeface="Times New Roman" panose="02020603050405020304" pitchFamily="18" charset="0"/>
              </a:rPr>
              <a:t>muayyan</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tarixiy</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davrda</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insoniyat</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yaratgan</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bilimlar</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darajasiga</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hamda</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ijtimoiy</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tuzumga</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bog’liq</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bo’ladi</a:t>
            </a:r>
            <a:r>
              <a:rPr lang="en-US" sz="4000" b="1" dirty="0" smtClean="0">
                <a:solidFill>
                  <a:srgbClr val="7030A0"/>
                </a:solidFill>
                <a:latin typeface="Times New Roman" panose="02020603050405020304" pitchFamily="18" charset="0"/>
                <a:cs typeface="Times New Roman" panose="02020603050405020304" pitchFamily="18" charset="0"/>
              </a:rPr>
              <a:t> </a:t>
            </a:r>
          </a:p>
          <a:p>
            <a:pPr algn="just"/>
            <a:r>
              <a:rPr lang="en-US" sz="4000" b="1" dirty="0" err="1" smtClean="0">
                <a:solidFill>
                  <a:srgbClr val="7030A0"/>
                </a:solidFill>
                <a:latin typeface="Times New Roman" panose="02020603050405020304" pitchFamily="18" charset="0"/>
                <a:cs typeface="Times New Roman" panose="02020603050405020304" pitchFamily="18" charset="0"/>
              </a:rPr>
              <a:t>Dunyoqarash</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bu</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olam</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haqidagi</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yaxlit</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umumiylashtirilgan</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bilimlar</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to’plamidir</a:t>
            </a:r>
            <a:r>
              <a:rPr lang="en-US" sz="4000" b="1" dirty="0" smtClean="0">
                <a:solidFill>
                  <a:srgbClr val="7030A0"/>
                </a:solidFill>
                <a:latin typeface="Times New Roman" panose="02020603050405020304" pitchFamily="18" charset="0"/>
                <a:cs typeface="Times New Roman" panose="02020603050405020304" pitchFamily="18" charset="0"/>
              </a:rPr>
              <a:t>.</a:t>
            </a:r>
            <a:endParaRPr lang="ru-RU" sz="40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1897477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230582" y="568036"/>
            <a:ext cx="8471076" cy="55279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4000" b="1" dirty="0" err="1" smtClean="0">
                <a:solidFill>
                  <a:srgbClr val="FF0000"/>
                </a:solidFill>
                <a:latin typeface="Times New Roman" panose="02020603050405020304" pitchFamily="18" charset="0"/>
                <a:cs typeface="Times New Roman" panose="02020603050405020304" pitchFamily="18" charset="0"/>
              </a:rPr>
              <a:t>Dunyoqarashni</a:t>
            </a:r>
            <a:r>
              <a:rPr lang="en-US" sz="4000" b="1" dirty="0" smtClean="0">
                <a:solidFill>
                  <a:srgbClr val="FF0000"/>
                </a:solidFill>
                <a:latin typeface="Times New Roman" panose="02020603050405020304" pitchFamily="18" charset="0"/>
                <a:cs typeface="Times New Roman" panose="02020603050405020304" pitchFamily="18" charset="0"/>
              </a:rPr>
              <a:t> 3 </a:t>
            </a:r>
            <a:r>
              <a:rPr lang="en-US" sz="4000" b="1" dirty="0" err="1" smtClean="0">
                <a:solidFill>
                  <a:srgbClr val="FF0000"/>
                </a:solidFill>
                <a:latin typeface="Times New Roman" panose="02020603050405020304" pitchFamily="18" charset="0"/>
                <a:cs typeface="Times New Roman" panose="02020603050405020304" pitchFamily="18" charset="0"/>
              </a:rPr>
              <a:t>xil</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turi</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mavjud</a:t>
            </a:r>
            <a:r>
              <a:rPr lang="en-US" sz="4000" b="1" dirty="0" smtClean="0">
                <a:solidFill>
                  <a:srgbClr val="FF0000"/>
                </a:solidFill>
                <a:latin typeface="Times New Roman" panose="02020603050405020304" pitchFamily="18" charset="0"/>
                <a:cs typeface="Times New Roman" panose="02020603050405020304" pitchFamily="18" charset="0"/>
              </a:rPr>
              <a:t>:</a:t>
            </a:r>
          </a:p>
          <a:p>
            <a:pPr marL="571500" indent="-571500" algn="just">
              <a:buFont typeface="Wingdings" panose="05000000000000000000" pitchFamily="2" charset="2"/>
              <a:buChar char="Ø"/>
            </a:pPr>
            <a:r>
              <a:rPr lang="en-US" sz="4000" b="1" dirty="0" err="1" smtClean="0">
                <a:solidFill>
                  <a:srgbClr val="7030A0"/>
                </a:solidFill>
                <a:latin typeface="Times New Roman" panose="02020603050405020304" pitchFamily="18" charset="0"/>
                <a:cs typeface="Times New Roman" panose="02020603050405020304" pitchFamily="18" charset="0"/>
              </a:rPr>
              <a:t>Mifologik</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dunyoqarash</a:t>
            </a:r>
            <a:r>
              <a:rPr lang="en-US" sz="4000" b="1" dirty="0" smtClean="0">
                <a:solidFill>
                  <a:srgbClr val="7030A0"/>
                </a:solidFill>
                <a:latin typeface="Times New Roman" panose="02020603050405020304" pitchFamily="18" charset="0"/>
                <a:cs typeface="Times New Roman" panose="02020603050405020304" pitchFamily="18" charset="0"/>
              </a:rPr>
              <a:t> </a:t>
            </a:r>
          </a:p>
          <a:p>
            <a:pPr marL="571500" indent="-571500" algn="just">
              <a:buFont typeface="Wingdings" panose="05000000000000000000" pitchFamily="2" charset="2"/>
              <a:buChar char="Ø"/>
            </a:pPr>
            <a:r>
              <a:rPr lang="en-US" sz="4000" b="1" dirty="0" err="1" smtClean="0">
                <a:solidFill>
                  <a:srgbClr val="7030A0"/>
                </a:solidFill>
                <a:latin typeface="Times New Roman" panose="02020603050405020304" pitchFamily="18" charset="0"/>
                <a:cs typeface="Times New Roman" panose="02020603050405020304" pitchFamily="18" charset="0"/>
              </a:rPr>
              <a:t>Diniy</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dunyoqarash</a:t>
            </a:r>
            <a:r>
              <a:rPr lang="en-US" sz="4000" b="1" dirty="0" smtClean="0">
                <a:solidFill>
                  <a:srgbClr val="7030A0"/>
                </a:solidFill>
                <a:latin typeface="Times New Roman" panose="02020603050405020304" pitchFamily="18" charset="0"/>
                <a:cs typeface="Times New Roman" panose="02020603050405020304" pitchFamily="18" charset="0"/>
              </a:rPr>
              <a:t> </a:t>
            </a:r>
          </a:p>
          <a:p>
            <a:pPr marL="571500" indent="-571500" algn="just">
              <a:buFont typeface="Wingdings" panose="05000000000000000000" pitchFamily="2" charset="2"/>
              <a:buChar char="Ø"/>
            </a:pPr>
            <a:r>
              <a:rPr lang="en-US" sz="4000" b="1" dirty="0" err="1" smtClean="0">
                <a:solidFill>
                  <a:srgbClr val="7030A0"/>
                </a:solidFill>
                <a:latin typeface="Times New Roman" panose="02020603050405020304" pitchFamily="18" charset="0"/>
                <a:cs typeface="Times New Roman" panose="02020603050405020304" pitchFamily="18" charset="0"/>
              </a:rPr>
              <a:t>Falsafiy</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dunyoqarash</a:t>
            </a:r>
            <a:r>
              <a:rPr lang="en-US" sz="4000" b="1" dirty="0" smtClean="0">
                <a:solidFill>
                  <a:srgbClr val="7030A0"/>
                </a:solidFill>
                <a:latin typeface="Times New Roman" panose="02020603050405020304" pitchFamily="18" charset="0"/>
                <a:cs typeface="Times New Roman" panose="02020603050405020304" pitchFamily="18" charset="0"/>
              </a:rPr>
              <a:t> </a:t>
            </a:r>
            <a:endParaRPr lang="ru-RU" sz="40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7309165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745672" y="360216"/>
            <a:ext cx="8845149" cy="580505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4000" b="1" dirty="0" err="1" smtClean="0">
                <a:solidFill>
                  <a:srgbClr val="7030A0"/>
                </a:solidFill>
                <a:latin typeface="Times New Roman" panose="02020603050405020304" pitchFamily="18" charset="0"/>
                <a:cs typeface="Times New Roman" panose="02020603050405020304" pitchFamily="18" charset="0"/>
              </a:rPr>
              <a:t>Ilmiy</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dunyoqarash</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ijtimoiy</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tarixiy</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hodisa</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sifatida</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doim</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vorislik</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asosida</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rivojlanadi.O’tmish</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dunyoqarashlari</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yangi</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dunyoqarashining</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ildizini</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tashkil</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etib,uni</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xayotbaxsh</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ozuqa</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bilan</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ta’minlab</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turadi</a:t>
            </a:r>
            <a:r>
              <a:rPr lang="en-US" sz="4000" b="1" dirty="0" smtClean="0">
                <a:solidFill>
                  <a:srgbClr val="7030A0"/>
                </a:solidFill>
                <a:latin typeface="Times New Roman" panose="02020603050405020304" pitchFamily="18" charset="0"/>
                <a:cs typeface="Times New Roman" panose="02020603050405020304" pitchFamily="18" charset="0"/>
              </a:rPr>
              <a:t>.</a:t>
            </a:r>
            <a:endParaRPr lang="ru-RU" sz="40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6099468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емиугольник 3"/>
          <p:cNvSpPr/>
          <p:nvPr/>
        </p:nvSpPr>
        <p:spPr>
          <a:xfrm>
            <a:off x="1937981" y="341195"/>
            <a:ext cx="3507475" cy="3275462"/>
          </a:xfrm>
          <a:prstGeom prst="hept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800" b="1" dirty="0" err="1" smtClean="0">
                <a:latin typeface="Times New Roman" panose="02020603050405020304" pitchFamily="18" charset="0"/>
                <a:cs typeface="Times New Roman" panose="02020603050405020304" pitchFamily="18" charset="0"/>
              </a:rPr>
              <a:t>Aqliy</a:t>
            </a:r>
            <a:r>
              <a:rPr lang="en-US" sz="4800" b="1" dirty="0" smtClean="0">
                <a:latin typeface="Times New Roman" panose="02020603050405020304" pitchFamily="18" charset="0"/>
                <a:cs typeface="Times New Roman" panose="02020603050405020304" pitchFamily="18" charset="0"/>
              </a:rPr>
              <a:t> </a:t>
            </a:r>
            <a:r>
              <a:rPr lang="uz-Cyrl-UZ" sz="4800" b="1" dirty="0" smtClean="0">
                <a:latin typeface="Times New Roman" panose="02020603050405020304" pitchFamily="18" charset="0"/>
                <a:cs typeface="Times New Roman" panose="02020603050405020304" pitchFamily="18" charset="0"/>
              </a:rPr>
              <a:t>?</a:t>
            </a:r>
            <a:endParaRPr lang="ru-RU" sz="4800" b="1" dirty="0">
              <a:latin typeface="Times New Roman" panose="02020603050405020304" pitchFamily="18" charset="0"/>
              <a:cs typeface="Times New Roman" panose="02020603050405020304" pitchFamily="18" charset="0"/>
            </a:endParaRPr>
          </a:p>
        </p:txBody>
      </p:sp>
      <p:sp>
        <p:nvSpPr>
          <p:cNvPr id="5" name="Десятиугольник 4"/>
          <p:cNvSpPr/>
          <p:nvPr/>
        </p:nvSpPr>
        <p:spPr>
          <a:xfrm>
            <a:off x="6714698" y="3207224"/>
            <a:ext cx="3916908" cy="2893325"/>
          </a:xfrm>
          <a:prstGeom prst="decag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b="1" dirty="0" err="1" smtClean="0">
                <a:latin typeface="Times New Roman" panose="02020603050405020304" pitchFamily="18" charset="0"/>
                <a:cs typeface="Times New Roman" panose="02020603050405020304" pitchFamily="18" charset="0"/>
              </a:rPr>
              <a:t>Axloqiy</a:t>
            </a:r>
            <a:r>
              <a:rPr lang="uz-Cyrl-UZ" sz="4400" b="1" dirty="0" smtClean="0">
                <a:latin typeface="Times New Roman" panose="02020603050405020304" pitchFamily="18" charset="0"/>
                <a:cs typeface="Times New Roman" panose="02020603050405020304" pitchFamily="18" charset="0"/>
              </a:rPr>
              <a:t>?</a:t>
            </a:r>
            <a:endParaRPr lang="ru-RU" sz="4400" b="1" dirty="0">
              <a:latin typeface="Times New Roman" panose="02020603050405020304" pitchFamily="18" charset="0"/>
              <a:cs typeface="Times New Roman" panose="02020603050405020304" pitchFamily="18" charset="0"/>
            </a:endParaRPr>
          </a:p>
        </p:txBody>
      </p:sp>
      <p:cxnSp>
        <p:nvCxnSpPr>
          <p:cNvPr id="3" name="Соединительная линия уступом 2"/>
          <p:cNvCxnSpPr/>
          <p:nvPr/>
        </p:nvCxnSpPr>
        <p:spPr>
          <a:xfrm>
            <a:off x="5083141" y="2830285"/>
            <a:ext cx="1993873" cy="1117601"/>
          </a:xfrm>
          <a:prstGeom prst="bentConnector3">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586086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вал 2"/>
          <p:cNvSpPr/>
          <p:nvPr/>
        </p:nvSpPr>
        <p:spPr>
          <a:xfrm>
            <a:off x="1551710" y="108643"/>
            <a:ext cx="10072254" cy="660902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err="1" smtClean="0">
                <a:latin typeface="Times New Roman" panose="02020603050405020304" pitchFamily="18" charset="0"/>
                <a:cs typeface="Times New Roman" panose="02020603050405020304" pitchFamily="18" charset="0"/>
              </a:rPr>
              <a:t>Avvalombor</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prizidentimizning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yoshlarimizga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iymon-eʼtiqodini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mustahkamlash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irodasini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baquvvat</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qilish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ularni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oʼz</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mustaqil</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fikriga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ega</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bo’lgan</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barkamol</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insonlar</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qilib</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tarbiyalash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Ularning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tafakkurida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oʼzligini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unutmaslik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ota-bobolarning</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muqaddas</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qadriyatlarini</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avaylash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hurmat</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qilish</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fazilatlarini</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qaror</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toptirish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ularning</a:t>
            </a:r>
            <a:r>
              <a:rPr lang="en-US" sz="3200" dirty="0">
                <a:latin typeface="Times New Roman" panose="02020603050405020304" pitchFamily="18" charset="0"/>
                <a:cs typeface="Times New Roman" panose="02020603050405020304" pitchFamily="18" charset="0"/>
              </a:rPr>
              <a:t> men </a:t>
            </a:r>
            <a:r>
              <a:rPr lang="en-US" sz="3200" dirty="0" err="1" smtClean="0">
                <a:latin typeface="Times New Roman" panose="02020603050405020304" pitchFamily="18" charset="0"/>
                <a:cs typeface="Times New Roman" panose="02020603050405020304" pitchFamily="18" charset="0"/>
              </a:rPr>
              <a:t>o’zbek</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farzandiman</a:t>
            </a:r>
            <a:r>
              <a:rPr lang="en-US" sz="3200" dirty="0">
                <a:latin typeface="Times New Roman" panose="02020603050405020304" pitchFamily="18" charset="0"/>
                <a:cs typeface="Times New Roman" panose="02020603050405020304" pitchFamily="18" charset="0"/>
              </a:rPr>
              <a:t>, deb </a:t>
            </a:r>
            <a:r>
              <a:rPr lang="en-US" sz="3200" dirty="0" err="1">
                <a:latin typeface="Times New Roman" panose="02020603050405020304" pitchFamily="18" charset="0"/>
                <a:cs typeface="Times New Roman" panose="02020603050405020304" pitchFamily="18" charset="0"/>
              </a:rPr>
              <a:t>gʼurur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iftoxor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bilan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yashashiga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erishishdir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degan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soʼzlari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bilan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boshlasak</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6664148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706583" y="96072"/>
            <a:ext cx="7786253" cy="6429419"/>
          </a:xfrm>
        </p:spPr>
        <p:txBody>
          <a:bodyPr>
            <a:noAutofit/>
          </a:bodyPr>
          <a:lstStyle/>
          <a:p>
            <a:pPr lvl="0" algn="just" defTabSz="914400" eaLnBrk="0" fontAlgn="base" hangingPunct="0">
              <a:spcAft>
                <a:spcPct val="0"/>
              </a:spcAft>
            </a:pPr>
            <a:r>
              <a:rPr lang="en-US" altLang="ru-RU" sz="2800" b="1" dirty="0" smtClean="0">
                <a:solidFill>
                  <a:srgbClr val="000000"/>
                </a:solidFill>
                <a:latin typeface="Times New Roman" pitchFamily="18" charset="0"/>
                <a:ea typeface="Malgun Gothic" pitchFamily="34" charset="-127"/>
              </a:rPr>
              <a:t>           </a:t>
            </a:r>
            <a:r>
              <a:rPr lang="uz-Cyrl-UZ" altLang="ru-RU" sz="2800" b="1" dirty="0" smtClean="0">
                <a:solidFill>
                  <a:srgbClr val="000000"/>
                </a:solidFill>
                <a:latin typeface="Times New Roman" pitchFamily="18" charset="0"/>
                <a:ea typeface="Malgun Gothic" pitchFamily="34" charset="-127"/>
              </a:rPr>
              <a:t>Axloq </a:t>
            </a:r>
            <a:r>
              <a:rPr lang="uz-Cyrl-UZ" altLang="ru-RU" sz="2800" dirty="0">
                <a:solidFill>
                  <a:srgbClr val="000000"/>
                </a:solidFill>
                <a:latin typeface="Times New Roman" pitchFamily="18" charset="0"/>
                <a:ea typeface="Malgun Gothic" pitchFamily="34" charset="-127"/>
              </a:rPr>
              <a:t>(arabcha xulq-atvor demakdir) - ijtimoiy ong shakllaridan biri, ijtimoiy tartib-qoida bo’lib, bu tartib-qoida ijtimoy hayotning barcha sohalarida kishilarning xatti-harakatini tartibga solish vazifasini bajaradi. Axloq omma faoliyatini tartibga solishning boshqa shakllari (o’quv, ishlab chiqarish, xalq an</a:t>
            </a:r>
            <a:r>
              <a:rPr lang="en-US" altLang="ru-RU" sz="2800" dirty="0">
                <a:solidFill>
                  <a:srgbClr val="000000"/>
                </a:solidFill>
                <a:latin typeface="Times New Roman" pitchFamily="18" charset="0"/>
                <a:ea typeface="Malgun Gothic" pitchFamily="34" charset="-127"/>
              </a:rPr>
              <a:t>’</a:t>
            </a:r>
            <a:r>
              <a:rPr lang="uz-Cyrl-UZ" altLang="ru-RU" sz="2800" dirty="0">
                <a:solidFill>
                  <a:srgbClr val="000000"/>
                </a:solidFill>
                <a:latin typeface="Times New Roman" pitchFamily="18" charset="0"/>
                <a:ea typeface="Malgun Gothic" pitchFamily="34" charset="-127"/>
              </a:rPr>
              <a:t>analari) da o’z talablarining asoslanishi, amalga oshirilishi va omma fikri asosida tartibga solinishi bilan farq qiladi. Axloq talablari barchaga taalluqli, biroq hech kimning ko’rsatmasi, hech qanday maxsus buyruq asosida bajarilmaydigan, ixtiyoriy amalga oshiriladigan burch shakliga kiradi. </a:t>
            </a:r>
            <a:r>
              <a:rPr lang="ru-RU" altLang="ru-RU" sz="2800" dirty="0">
                <a:solidFill>
                  <a:srgbClr val="000000"/>
                </a:solidFill>
                <a:latin typeface="Arial" charset="0"/>
              </a:rPr>
              <a:t/>
            </a:r>
            <a:br>
              <a:rPr lang="ru-RU" altLang="ru-RU" sz="2800" dirty="0">
                <a:solidFill>
                  <a:srgbClr val="000000"/>
                </a:solidFill>
                <a:latin typeface="Arial" charset="0"/>
              </a:rPr>
            </a:br>
            <a:endParaRPr lang="ru-RU" sz="2800" b="1" i="1" dirty="0">
              <a:solidFill>
                <a:srgbClr val="800000"/>
              </a:solidFill>
              <a:effectLst>
                <a:outerShdw blurRad="38100" dist="38100" dir="2700000" algn="tl">
                  <a:srgbClr val="C0C0C0"/>
                </a:outerShdw>
              </a:effectLst>
              <a:latin typeface="Monotype Corsiva" pitchFamily="66" charset="0"/>
            </a:endParaRPr>
          </a:p>
        </p:txBody>
      </p:sp>
      <p:pic>
        <p:nvPicPr>
          <p:cNvPr id="3" name="Picture 7" descr="D:\ФОТОЛАР Такдимот ун\ахлок.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622145" y="448685"/>
            <a:ext cx="3208338" cy="2062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8" descr="D:\ФОТОЛАР Такдимот ун\Тарбия\8.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788400" y="3783303"/>
            <a:ext cx="3168650" cy="2373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10548081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1378"/>
                                        </p:tgtEl>
                                        <p:attrNameLst>
                                          <p:attrName>style.visibility</p:attrName>
                                        </p:attrNameLst>
                                      </p:cBhvr>
                                      <p:to>
                                        <p:strVal val="visible"/>
                                      </p:to>
                                    </p:set>
                                    <p:animEffect transition="in" filter="fade">
                                      <p:cBhvr>
                                        <p:cTn id="7" dur="2000"/>
                                        <p:tgtEl>
                                          <p:spTgt spid="101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документ 3"/>
          <p:cNvSpPr/>
          <p:nvPr/>
        </p:nvSpPr>
        <p:spPr>
          <a:xfrm>
            <a:off x="1740310" y="206477"/>
            <a:ext cx="9725976" cy="6651524"/>
          </a:xfrm>
          <a:prstGeom prst="flowChartDocumen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Maʼnaviy-axloqiy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tarbiyani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tashkil</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etish</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ijtimoiy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tarbiyaning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muvaffaqiyatini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taʼminlovchi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muhim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omil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sanaladi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Maʼnaviy-axloqiy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taʼlim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tarbiya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oʼzaro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booʼliqlik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uzviylik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aloqadorlik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hamda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dialektik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xarakterga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ega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boʼlib</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shaxs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maʼnaviy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axloqiy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kamolotini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shakllantirish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asosi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hisoblanadi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Maʼnaviy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axloqiy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taʼlim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oʼquvchilarga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maʼnaviy</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axloqiy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ijtimoiy-axloqiy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munosabatlar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mohiyati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toʼoʼrisida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tizimlangan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bilimlarni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berish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ularda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maʼnaviy-axloqiy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bilimlarni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egallashga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boʼlgan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ehtiyojni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yuzaga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keltirish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maʼnaviy-axloqiy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ongini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shakllantirish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jarayoni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boʼlib</a:t>
            </a:r>
            <a:r>
              <a:rPr lang="en-US" sz="2800" dirty="0">
                <a:latin typeface="Times New Roman" panose="02020603050405020304" pitchFamily="18" charset="0"/>
                <a:cs typeface="Times New Roman" panose="02020603050405020304" pitchFamily="18" charset="0"/>
              </a:rPr>
              <a:t>, u </a:t>
            </a:r>
            <a:r>
              <a:rPr lang="en-US" sz="2800" dirty="0" err="1">
                <a:latin typeface="Times New Roman" panose="02020603050405020304" pitchFamily="18" charset="0"/>
                <a:cs typeface="Times New Roman" panose="02020603050405020304" pitchFamily="18" charset="0"/>
              </a:rPr>
              <a:t>izchil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uzluksiz</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tizimli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tarzda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tashkil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etilishi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lozim</a:t>
            </a:r>
            <a:r>
              <a:rPr lang="en-US" sz="2800"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378539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Шестиугольник 1"/>
          <p:cNvSpPr/>
          <p:nvPr/>
        </p:nvSpPr>
        <p:spPr>
          <a:xfrm>
            <a:off x="579421" y="1675851"/>
            <a:ext cx="10989124" cy="4635374"/>
          </a:xfrm>
          <a:prstGeom prst="hexagon">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lvl="0" indent="-342900">
              <a:lnSpc>
                <a:spcPct val="107000"/>
              </a:lnSpc>
              <a:spcAft>
                <a:spcPts val="800"/>
              </a:spcAft>
              <a:buFont typeface="Wingdings" panose="05000000000000000000" pitchFamily="2" charset="2"/>
              <a:buChar char=""/>
              <a:tabLst>
                <a:tab pos="457200" algn="l"/>
              </a:tabLst>
            </a:pPr>
            <a:r>
              <a:rPr lang="en-US" sz="3600" b="1" i="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Ilmiy</a:t>
            </a:r>
            <a:r>
              <a:rPr lang="en-US" sz="3600" b="1" i="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dunyoqarash</a:t>
            </a:r>
            <a:r>
              <a:rPr lang="en-US" sz="3600" b="1" i="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haqida</a:t>
            </a:r>
            <a:r>
              <a:rPr lang="en-US" sz="3600" b="1" i="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tushuncha</a:t>
            </a:r>
            <a:r>
              <a:rPr lang="en-US" sz="3600" b="1" i="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uning</a:t>
            </a:r>
            <a:r>
              <a:rPr lang="en-US" sz="3600" b="1" i="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mazmun</a:t>
            </a:r>
            <a:r>
              <a:rPr lang="en-US" sz="3600" b="1" i="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va</a:t>
            </a:r>
            <a:r>
              <a:rPr lang="en-US" sz="3600" b="1" i="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mohiyati</a:t>
            </a:r>
            <a:r>
              <a:rPr lang="en-US" sz="3600" b="1" i="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Wingdings" panose="05000000000000000000" pitchFamily="2" charset="2"/>
              <a:buChar char=""/>
              <a:tabLst>
                <a:tab pos="457200" algn="l"/>
              </a:tabLst>
            </a:pPr>
            <a:r>
              <a:rPr lang="en-US" sz="3600" b="1" i="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Aqliy</a:t>
            </a:r>
            <a:r>
              <a:rPr lang="en-US" sz="3600" b="1" i="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tarbiya</a:t>
            </a:r>
            <a:r>
              <a:rPr lang="en-US" sz="3600" b="1" i="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Wingdings" panose="05000000000000000000" pitchFamily="2" charset="2"/>
              <a:buChar char=""/>
              <a:tabLst>
                <a:tab pos="457200" algn="l"/>
              </a:tabLst>
            </a:pPr>
            <a:r>
              <a:rPr lang="en-US" sz="3600" b="1" i="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Ma’naviy-axloqiy</a:t>
            </a:r>
            <a:r>
              <a:rPr lang="en-US" sz="3600" b="1" i="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tarbiyaning</a:t>
            </a:r>
            <a:r>
              <a:rPr lang="en-US" sz="3600" b="1" i="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maqsad</a:t>
            </a:r>
            <a:r>
              <a:rPr lang="en-US" sz="3600" b="1" i="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va</a:t>
            </a:r>
            <a:r>
              <a:rPr lang="en-US" sz="3600" b="1" i="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vazifalari</a:t>
            </a:r>
            <a:r>
              <a:rPr lang="uz-Cyrl-UZ" sz="2800" b="1" i="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endParaRPr lang="ru-RU" sz="2800" b="1"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Овал 2"/>
          <p:cNvSpPr/>
          <p:nvPr/>
        </p:nvSpPr>
        <p:spPr>
          <a:xfrm>
            <a:off x="3530851" y="81481"/>
            <a:ext cx="4807391" cy="15209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z-Cyrl-UZ" sz="4800" b="1" dirty="0" smtClean="0"/>
              <a:t>Режа.</a:t>
            </a:r>
            <a:endParaRPr lang="ru-RU" sz="4800" b="1" dirty="0"/>
          </a:p>
        </p:txBody>
      </p:sp>
    </p:spTree>
    <p:extLst>
      <p:ext uri="{BB962C8B-B14F-4D97-AF65-F5344CB8AC3E}">
        <p14:creationId xmlns="" xmlns:p14="http://schemas.microsoft.com/office/powerpoint/2010/main" val="2636060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1394233" y="1032095"/>
            <a:ext cx="9560459" cy="5296277"/>
          </a:xfrm>
        </p:spPr>
        <p:txBody>
          <a:bodyPr>
            <a:normAutofit/>
          </a:bodyPr>
          <a:lstStyle/>
          <a:p>
            <a:pPr eaLnBrk="1" hangingPunct="1">
              <a:defRPr/>
            </a:pPr>
            <a:endParaRPr lang="ru-RU" sz="5400" b="1" i="1" dirty="0">
              <a:solidFill>
                <a:srgbClr val="800000"/>
              </a:solidFill>
              <a:effectLst>
                <a:outerShdw blurRad="38100" dist="38100" dir="2700000" algn="tl">
                  <a:srgbClr val="C0C0C0"/>
                </a:outerShdw>
              </a:effectLst>
              <a:latin typeface="Monotype Corsiva" pitchFamily="66" charset="0"/>
            </a:endParaRPr>
          </a:p>
        </p:txBody>
      </p:sp>
      <p:pic>
        <p:nvPicPr>
          <p:cNvPr id="3" name="Picture 3" descr="C:\Users\User\Desktop\2.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1672" y="17463"/>
            <a:ext cx="11970327" cy="6823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17999208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01378"/>
                                        </p:tgtEl>
                                        <p:attrNameLst>
                                          <p:attrName>style.visibility</p:attrName>
                                        </p:attrNameLst>
                                      </p:cBhvr>
                                      <p:to>
                                        <p:strVal val="visible"/>
                                      </p:to>
                                    </p:set>
                                    <p:animEffect transition="in" filter="fade">
                                      <p:cBhvr>
                                        <p:cTn id="7" dur="2000"/>
                                        <p:tgtEl>
                                          <p:spTgt spid="101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rganization Chart 5"/>
          <p:cNvGrpSpPr>
            <a:grpSpLocks/>
          </p:cNvGrpSpPr>
          <p:nvPr/>
        </p:nvGrpSpPr>
        <p:grpSpPr bwMode="auto">
          <a:xfrm>
            <a:off x="124690" y="0"/>
            <a:ext cx="12067309" cy="6857999"/>
            <a:chOff x="1134" y="1272"/>
            <a:chExt cx="6911" cy="1152"/>
          </a:xfrm>
        </p:grpSpPr>
        <p:cxnSp>
          <p:nvCxnSpPr>
            <p:cNvPr id="5124" name="_s5124"/>
            <p:cNvCxnSpPr>
              <a:cxnSpLocks noChangeShapeType="1"/>
              <a:stCxn id="18" idx="0"/>
              <a:endCxn id="11" idx="2"/>
            </p:cNvCxnSpPr>
            <p:nvPr/>
          </p:nvCxnSpPr>
          <p:spPr bwMode="auto">
            <a:xfrm rot="16200000">
              <a:off x="7543" y="2063"/>
              <a:ext cx="144" cy="1"/>
            </a:xfrm>
            <a:prstGeom prst="straightConnector1">
              <a:avLst/>
            </a:prstGeom>
            <a:noFill/>
            <a:ln w="28575">
              <a:solidFill>
                <a:schemeClr val="tx1"/>
              </a:solidFill>
              <a:round/>
              <a:headEnd/>
              <a:tailEnd/>
            </a:ln>
            <a:extLst>
              <a:ext uri="{909E8E84-426E-40DD-AFC4-6F175D3DCCD1}">
                <a14:hiddenFill xmlns="" xmlns:a14="http://schemas.microsoft.com/office/drawing/2010/main">
                  <a:noFill/>
                </a14:hiddenFill>
              </a:ext>
            </a:extLst>
          </p:spPr>
        </p:cxnSp>
        <p:cxnSp>
          <p:nvCxnSpPr>
            <p:cNvPr id="5125" name="_s5125"/>
            <p:cNvCxnSpPr>
              <a:cxnSpLocks noChangeShapeType="1"/>
              <a:stCxn id="17" idx="0"/>
              <a:endCxn id="10" idx="2"/>
            </p:cNvCxnSpPr>
            <p:nvPr/>
          </p:nvCxnSpPr>
          <p:spPr bwMode="auto">
            <a:xfrm flipH="1" flipV="1">
              <a:off x="6607" y="1992"/>
              <a:ext cx="31" cy="144"/>
            </a:xfrm>
            <a:prstGeom prst="straightConnector1">
              <a:avLst/>
            </a:prstGeom>
            <a:noFill/>
            <a:ln w="28575">
              <a:solidFill>
                <a:schemeClr val="tx1"/>
              </a:solidFill>
              <a:round/>
              <a:headEnd/>
              <a:tailEnd/>
            </a:ln>
            <a:extLst>
              <a:ext uri="{909E8E84-426E-40DD-AFC4-6F175D3DCCD1}">
                <a14:hiddenFill xmlns="" xmlns:a14="http://schemas.microsoft.com/office/drawing/2010/main">
                  <a:noFill/>
                </a14:hiddenFill>
              </a:ext>
            </a:extLst>
          </p:spPr>
        </p:cxnSp>
        <p:cxnSp>
          <p:nvCxnSpPr>
            <p:cNvPr id="5126" name="_s5126"/>
            <p:cNvCxnSpPr>
              <a:cxnSpLocks noChangeShapeType="1"/>
              <a:stCxn id="16" idx="0"/>
              <a:endCxn id="9" idx="2"/>
            </p:cNvCxnSpPr>
            <p:nvPr/>
          </p:nvCxnSpPr>
          <p:spPr bwMode="auto">
            <a:xfrm rot="16200000">
              <a:off x="5528" y="2063"/>
              <a:ext cx="144" cy="1"/>
            </a:xfrm>
            <a:prstGeom prst="straightConnector1">
              <a:avLst/>
            </a:prstGeom>
            <a:noFill/>
            <a:ln w="28575">
              <a:solidFill>
                <a:schemeClr val="tx1"/>
              </a:solidFill>
              <a:round/>
              <a:headEnd/>
              <a:tailEnd/>
            </a:ln>
            <a:extLst>
              <a:ext uri="{909E8E84-426E-40DD-AFC4-6F175D3DCCD1}">
                <a14:hiddenFill xmlns="" xmlns:a14="http://schemas.microsoft.com/office/drawing/2010/main">
                  <a:noFill/>
                </a14:hiddenFill>
              </a:ext>
            </a:extLst>
          </p:spPr>
        </p:cxnSp>
        <p:cxnSp>
          <p:nvCxnSpPr>
            <p:cNvPr id="5127" name="_s5127"/>
            <p:cNvCxnSpPr>
              <a:cxnSpLocks noChangeShapeType="1"/>
              <a:stCxn id="15" idx="0"/>
              <a:endCxn id="8" idx="2"/>
            </p:cNvCxnSpPr>
            <p:nvPr/>
          </p:nvCxnSpPr>
          <p:spPr bwMode="auto">
            <a:xfrm rot="16200000">
              <a:off x="4519" y="2063"/>
              <a:ext cx="145" cy="1"/>
            </a:xfrm>
            <a:prstGeom prst="straightConnector1">
              <a:avLst/>
            </a:prstGeom>
            <a:noFill/>
            <a:ln w="28575">
              <a:solidFill>
                <a:schemeClr val="tx1"/>
              </a:solidFill>
              <a:round/>
              <a:headEnd/>
              <a:tailEnd/>
            </a:ln>
            <a:extLst>
              <a:ext uri="{909E8E84-426E-40DD-AFC4-6F175D3DCCD1}">
                <a14:hiddenFill xmlns="" xmlns:a14="http://schemas.microsoft.com/office/drawing/2010/main">
                  <a:noFill/>
                </a14:hiddenFill>
              </a:ext>
            </a:extLst>
          </p:spPr>
        </p:cxnSp>
        <p:cxnSp>
          <p:nvCxnSpPr>
            <p:cNvPr id="5128" name="_s5128"/>
            <p:cNvCxnSpPr>
              <a:cxnSpLocks noChangeShapeType="1"/>
              <a:stCxn id="14" idx="0"/>
              <a:endCxn id="7" idx="2"/>
            </p:cNvCxnSpPr>
            <p:nvPr/>
          </p:nvCxnSpPr>
          <p:spPr bwMode="auto">
            <a:xfrm rot="16200000">
              <a:off x="3510" y="2063"/>
              <a:ext cx="145" cy="1"/>
            </a:xfrm>
            <a:prstGeom prst="straightConnector1">
              <a:avLst/>
            </a:prstGeom>
            <a:noFill/>
            <a:ln w="28575">
              <a:solidFill>
                <a:schemeClr val="tx1"/>
              </a:solidFill>
              <a:round/>
              <a:headEnd/>
              <a:tailEnd/>
            </a:ln>
            <a:extLst>
              <a:ext uri="{909E8E84-426E-40DD-AFC4-6F175D3DCCD1}">
                <a14:hiddenFill xmlns="" xmlns:a14="http://schemas.microsoft.com/office/drawing/2010/main">
                  <a:noFill/>
                </a14:hiddenFill>
              </a:ext>
            </a:extLst>
          </p:spPr>
        </p:cxnSp>
        <p:cxnSp>
          <p:nvCxnSpPr>
            <p:cNvPr id="5129" name="_s5129"/>
            <p:cNvCxnSpPr>
              <a:cxnSpLocks noChangeShapeType="1"/>
              <a:stCxn id="13" idx="0"/>
              <a:endCxn id="6" idx="2"/>
            </p:cNvCxnSpPr>
            <p:nvPr/>
          </p:nvCxnSpPr>
          <p:spPr bwMode="auto">
            <a:xfrm rot="16200000">
              <a:off x="2503" y="2063"/>
              <a:ext cx="145" cy="1"/>
            </a:xfrm>
            <a:prstGeom prst="straightConnector1">
              <a:avLst/>
            </a:prstGeom>
            <a:noFill/>
            <a:ln w="28575">
              <a:solidFill>
                <a:schemeClr val="tx1"/>
              </a:solidFill>
              <a:round/>
              <a:headEnd/>
              <a:tailEnd/>
            </a:ln>
            <a:extLst>
              <a:ext uri="{909E8E84-426E-40DD-AFC4-6F175D3DCCD1}">
                <a14:hiddenFill xmlns="" xmlns:a14="http://schemas.microsoft.com/office/drawing/2010/main">
                  <a:noFill/>
                </a14:hiddenFill>
              </a:ext>
            </a:extLst>
          </p:spPr>
        </p:cxnSp>
        <p:cxnSp>
          <p:nvCxnSpPr>
            <p:cNvPr id="5130" name="_s5130"/>
            <p:cNvCxnSpPr>
              <a:cxnSpLocks noChangeShapeType="1"/>
              <a:stCxn id="12" idx="0"/>
              <a:endCxn id="5" idx="2"/>
            </p:cNvCxnSpPr>
            <p:nvPr/>
          </p:nvCxnSpPr>
          <p:spPr bwMode="auto">
            <a:xfrm rot="16200000">
              <a:off x="1496" y="2063"/>
              <a:ext cx="144" cy="1"/>
            </a:xfrm>
            <a:prstGeom prst="straightConnector1">
              <a:avLst/>
            </a:prstGeom>
            <a:noFill/>
            <a:ln w="28575">
              <a:solidFill>
                <a:schemeClr val="tx1"/>
              </a:solidFill>
              <a:round/>
              <a:headEnd/>
              <a:tailEnd/>
            </a:ln>
            <a:extLst>
              <a:ext uri="{909E8E84-426E-40DD-AFC4-6F175D3DCCD1}">
                <a14:hiddenFill xmlns="" xmlns:a14="http://schemas.microsoft.com/office/drawing/2010/main">
                  <a:noFill/>
                </a14:hiddenFill>
              </a:ext>
            </a:extLst>
          </p:spPr>
        </p:cxnSp>
        <p:cxnSp>
          <p:nvCxnSpPr>
            <p:cNvPr id="5131" name="_s5131"/>
            <p:cNvCxnSpPr>
              <a:cxnSpLocks noChangeShapeType="1"/>
              <a:stCxn id="11" idx="0"/>
              <a:endCxn id="4" idx="2"/>
            </p:cNvCxnSpPr>
            <p:nvPr/>
          </p:nvCxnSpPr>
          <p:spPr bwMode="auto">
            <a:xfrm rot="5400000" flipH="1">
              <a:off x="6031" y="120"/>
              <a:ext cx="144" cy="3023"/>
            </a:xfrm>
            <a:prstGeom prst="bentConnector3">
              <a:avLst>
                <a:gd name="adj1" fmla="val 33333"/>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5132" name="_s5132"/>
            <p:cNvCxnSpPr>
              <a:cxnSpLocks noChangeShapeType="1"/>
              <a:stCxn id="10" idx="0"/>
              <a:endCxn id="4" idx="2"/>
            </p:cNvCxnSpPr>
            <p:nvPr/>
          </p:nvCxnSpPr>
          <p:spPr bwMode="auto">
            <a:xfrm rot="5400000" flipH="1">
              <a:off x="5527" y="624"/>
              <a:ext cx="144" cy="2016"/>
            </a:xfrm>
            <a:prstGeom prst="bentConnector3">
              <a:avLst>
                <a:gd name="adj1" fmla="val 33333"/>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5133" name="_s5133"/>
            <p:cNvCxnSpPr>
              <a:cxnSpLocks noChangeShapeType="1"/>
              <a:stCxn id="9" idx="0"/>
              <a:endCxn id="4" idx="2"/>
            </p:cNvCxnSpPr>
            <p:nvPr/>
          </p:nvCxnSpPr>
          <p:spPr bwMode="auto">
            <a:xfrm rot="5400000" flipH="1">
              <a:off x="5023" y="1128"/>
              <a:ext cx="144" cy="1008"/>
            </a:xfrm>
            <a:prstGeom prst="bentConnector3">
              <a:avLst>
                <a:gd name="adj1" fmla="val 33333"/>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5134" name="_s5134"/>
            <p:cNvCxnSpPr>
              <a:cxnSpLocks noChangeShapeType="1"/>
              <a:stCxn id="8" idx="0"/>
              <a:endCxn id="4" idx="2"/>
            </p:cNvCxnSpPr>
            <p:nvPr/>
          </p:nvCxnSpPr>
          <p:spPr bwMode="auto">
            <a:xfrm rot="16200000">
              <a:off x="4520" y="1631"/>
              <a:ext cx="144" cy="1"/>
            </a:xfrm>
            <a:prstGeom prst="straightConnector1">
              <a:avLst/>
            </a:prstGeom>
            <a:noFill/>
            <a:ln w="28575">
              <a:solidFill>
                <a:schemeClr val="tx1"/>
              </a:solidFill>
              <a:round/>
              <a:headEnd/>
              <a:tailEnd/>
            </a:ln>
            <a:extLst>
              <a:ext uri="{909E8E84-426E-40DD-AFC4-6F175D3DCCD1}">
                <a14:hiddenFill xmlns="" xmlns:a14="http://schemas.microsoft.com/office/drawing/2010/main">
                  <a:noFill/>
                </a14:hiddenFill>
              </a:ext>
            </a:extLst>
          </p:spPr>
        </p:cxnSp>
        <p:cxnSp>
          <p:nvCxnSpPr>
            <p:cNvPr id="5135" name="_s5135"/>
            <p:cNvCxnSpPr>
              <a:cxnSpLocks noChangeShapeType="1"/>
              <a:stCxn id="7" idx="0"/>
              <a:endCxn id="4" idx="2"/>
            </p:cNvCxnSpPr>
            <p:nvPr/>
          </p:nvCxnSpPr>
          <p:spPr bwMode="auto">
            <a:xfrm rot="16200000">
              <a:off x="4015" y="1127"/>
              <a:ext cx="144" cy="1009"/>
            </a:xfrm>
            <a:prstGeom prst="bentConnector3">
              <a:avLst>
                <a:gd name="adj1" fmla="val 33333"/>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5136" name="_s5136"/>
            <p:cNvCxnSpPr>
              <a:cxnSpLocks noChangeShapeType="1"/>
              <a:stCxn id="6" idx="0"/>
              <a:endCxn id="4" idx="2"/>
            </p:cNvCxnSpPr>
            <p:nvPr/>
          </p:nvCxnSpPr>
          <p:spPr bwMode="auto">
            <a:xfrm rot="16200000">
              <a:off x="3512" y="624"/>
              <a:ext cx="144" cy="2015"/>
            </a:xfrm>
            <a:prstGeom prst="bentConnector3">
              <a:avLst>
                <a:gd name="adj1" fmla="val 33333"/>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5137" name="_s5137"/>
            <p:cNvCxnSpPr>
              <a:cxnSpLocks noChangeShapeType="1"/>
              <a:stCxn id="5" idx="0"/>
              <a:endCxn id="4" idx="2"/>
            </p:cNvCxnSpPr>
            <p:nvPr/>
          </p:nvCxnSpPr>
          <p:spPr bwMode="auto">
            <a:xfrm rot="16200000">
              <a:off x="3007" y="120"/>
              <a:ext cx="144" cy="3024"/>
            </a:xfrm>
            <a:prstGeom prst="bentConnector3">
              <a:avLst>
                <a:gd name="adj1" fmla="val 33333"/>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sp>
          <p:nvSpPr>
            <p:cNvPr id="4" name="_s5138"/>
            <p:cNvSpPr>
              <a:spLocks noChangeArrowheads="1"/>
            </p:cNvSpPr>
            <p:nvPr/>
          </p:nvSpPr>
          <p:spPr bwMode="auto">
            <a:xfrm>
              <a:off x="4157" y="1272"/>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1" i="0" u="none" strike="noStrike" cap="none" normalizeH="0" baseline="0" smtClean="0">
                  <a:ln>
                    <a:noFill/>
                  </a:ln>
                  <a:solidFill>
                    <a:schemeClr val="tx1"/>
                  </a:solidFill>
                  <a:effectLst/>
                  <a:latin typeface="Arial" charset="0"/>
                </a:rPr>
                <a:t>Ahloqiy tarbiya</a:t>
              </a:r>
              <a:endParaRPr kumimoji="0" lang="ru-RU" altLang="ru-RU" sz="1200" b="1" i="0" u="none" strike="noStrike" cap="none" normalizeH="0" baseline="0" smtClean="0">
                <a:ln>
                  <a:noFill/>
                </a:ln>
                <a:solidFill>
                  <a:schemeClr val="tx1"/>
                </a:solidFill>
                <a:effectLst/>
                <a:latin typeface="Arial" charset="0"/>
              </a:endParaRPr>
            </a:p>
          </p:txBody>
        </p:sp>
        <p:sp>
          <p:nvSpPr>
            <p:cNvPr id="5" name="_s5139"/>
            <p:cNvSpPr>
              <a:spLocks noChangeArrowheads="1"/>
            </p:cNvSpPr>
            <p:nvPr/>
          </p:nvSpPr>
          <p:spPr bwMode="auto">
            <a:xfrm>
              <a:off x="1134" y="1704"/>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smtClean="0">
                  <a:ln>
                    <a:noFill/>
                  </a:ln>
                  <a:solidFill>
                    <a:schemeClr val="tx1"/>
                  </a:solidFill>
                  <a:effectLst/>
                  <a:latin typeface="Arial" charset="0"/>
                </a:rPr>
                <a:t>Ta’rifi</a:t>
              </a:r>
              <a:endParaRPr kumimoji="0" lang="ru-RU" altLang="ru-RU" sz="1200" b="0" i="0" u="none" strike="noStrike" cap="none" normalizeH="0" baseline="0" smtClean="0">
                <a:ln>
                  <a:noFill/>
                </a:ln>
                <a:solidFill>
                  <a:schemeClr val="tx1"/>
                </a:solidFill>
                <a:effectLst/>
                <a:latin typeface="Arial" charset="0"/>
              </a:endParaRPr>
            </a:p>
          </p:txBody>
        </p:sp>
        <p:sp>
          <p:nvSpPr>
            <p:cNvPr id="6" name="_s5140"/>
            <p:cNvSpPr>
              <a:spLocks noChangeArrowheads="1"/>
            </p:cNvSpPr>
            <p:nvPr/>
          </p:nvSpPr>
          <p:spPr bwMode="auto">
            <a:xfrm>
              <a:off x="2142" y="1704"/>
              <a:ext cx="864" cy="287"/>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smtClean="0">
                  <a:ln>
                    <a:noFill/>
                  </a:ln>
                  <a:solidFill>
                    <a:schemeClr val="tx1"/>
                  </a:solidFill>
                  <a:effectLst/>
                  <a:latin typeface="Arial" charset="0"/>
                </a:rPr>
                <a:t>Maqsad</a:t>
              </a:r>
              <a:endParaRPr kumimoji="0" lang="ru-RU" altLang="ru-RU" sz="1200" b="0" i="0" u="none" strike="noStrike" cap="none" normalizeH="0" baseline="0" smtClean="0">
                <a:ln>
                  <a:noFill/>
                </a:ln>
                <a:solidFill>
                  <a:schemeClr val="tx1"/>
                </a:solidFill>
                <a:effectLst/>
                <a:latin typeface="Arial" charset="0"/>
              </a:endParaRPr>
            </a:p>
          </p:txBody>
        </p:sp>
        <p:sp>
          <p:nvSpPr>
            <p:cNvPr id="7" name="_s5141"/>
            <p:cNvSpPr>
              <a:spLocks noChangeArrowheads="1"/>
            </p:cNvSpPr>
            <p:nvPr/>
          </p:nvSpPr>
          <p:spPr bwMode="auto">
            <a:xfrm>
              <a:off x="3151" y="1704"/>
              <a:ext cx="863" cy="287"/>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smtClean="0">
                  <a:ln>
                    <a:noFill/>
                  </a:ln>
                  <a:solidFill>
                    <a:schemeClr val="tx1"/>
                  </a:solidFill>
                  <a:effectLst/>
                  <a:latin typeface="Arial" charset="0"/>
                </a:rPr>
                <a:t>Mazmun</a:t>
              </a:r>
              <a:endParaRPr kumimoji="0" lang="ru-RU" altLang="ru-RU" sz="1200" b="0" i="0" u="none" strike="noStrike" cap="none" normalizeH="0" baseline="0" smtClean="0">
                <a:ln>
                  <a:noFill/>
                </a:ln>
                <a:solidFill>
                  <a:schemeClr val="tx1"/>
                </a:solidFill>
                <a:effectLst/>
                <a:latin typeface="Arial" charset="0"/>
              </a:endParaRPr>
            </a:p>
          </p:txBody>
        </p:sp>
        <p:sp>
          <p:nvSpPr>
            <p:cNvPr id="8" name="_s5142"/>
            <p:cNvSpPr>
              <a:spLocks noChangeArrowheads="1"/>
            </p:cNvSpPr>
            <p:nvPr/>
          </p:nvSpPr>
          <p:spPr bwMode="auto">
            <a:xfrm>
              <a:off x="4158" y="1704"/>
              <a:ext cx="864" cy="287"/>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smtClean="0">
                  <a:ln>
                    <a:noFill/>
                  </a:ln>
                  <a:solidFill>
                    <a:schemeClr val="tx1"/>
                  </a:solidFill>
                  <a:effectLst/>
                  <a:latin typeface="Arial" charset="0"/>
                </a:rPr>
                <a:t>Metod</a:t>
              </a:r>
              <a:endParaRPr kumimoji="0" lang="ru-RU" altLang="ru-RU" sz="1200" b="0" i="0" u="none" strike="noStrike" cap="none" normalizeH="0" baseline="0" smtClean="0">
                <a:ln>
                  <a:noFill/>
                </a:ln>
                <a:solidFill>
                  <a:schemeClr val="tx1"/>
                </a:solidFill>
                <a:effectLst/>
                <a:latin typeface="Arial" charset="0"/>
              </a:endParaRPr>
            </a:p>
          </p:txBody>
        </p:sp>
        <p:sp>
          <p:nvSpPr>
            <p:cNvPr id="9" name="_s5143"/>
            <p:cNvSpPr>
              <a:spLocks noChangeArrowheads="1"/>
            </p:cNvSpPr>
            <p:nvPr/>
          </p:nvSpPr>
          <p:spPr bwMode="auto">
            <a:xfrm>
              <a:off x="5166" y="1704"/>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smtClean="0">
                  <a:ln>
                    <a:noFill/>
                  </a:ln>
                  <a:solidFill>
                    <a:schemeClr val="tx1"/>
                  </a:solidFill>
                  <a:effectLst/>
                  <a:latin typeface="Arial" charset="0"/>
                </a:rPr>
                <a:t>Vosita</a:t>
              </a:r>
              <a:endParaRPr kumimoji="0" lang="ru-RU" altLang="ru-RU" sz="1200" b="0" i="0" u="none" strike="noStrike" cap="none" normalizeH="0" baseline="0" smtClean="0">
                <a:ln>
                  <a:noFill/>
                </a:ln>
                <a:solidFill>
                  <a:schemeClr val="tx1"/>
                </a:solidFill>
                <a:effectLst/>
                <a:latin typeface="Arial" charset="0"/>
              </a:endParaRPr>
            </a:p>
          </p:txBody>
        </p:sp>
        <p:sp>
          <p:nvSpPr>
            <p:cNvPr id="10" name="_s5144"/>
            <p:cNvSpPr>
              <a:spLocks noChangeArrowheads="1"/>
            </p:cNvSpPr>
            <p:nvPr/>
          </p:nvSpPr>
          <p:spPr bwMode="auto">
            <a:xfrm>
              <a:off x="6175" y="1704"/>
              <a:ext cx="863"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ru-RU" sz="12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smtClean="0">
                  <a:ln>
                    <a:noFill/>
                  </a:ln>
                  <a:solidFill>
                    <a:schemeClr val="tx1"/>
                  </a:solidFill>
                  <a:effectLst/>
                  <a:latin typeface="Arial" charset="0"/>
                </a:rPr>
                <a:t>shakl</a:t>
              </a:r>
              <a:endParaRPr kumimoji="0" lang="ru-RU" altLang="ru-RU" sz="1200" b="0" i="0" u="none" strike="noStrike" cap="none" normalizeH="0" baseline="0" smtClean="0">
                <a:ln>
                  <a:noFill/>
                </a:ln>
                <a:solidFill>
                  <a:schemeClr val="tx1"/>
                </a:solidFill>
                <a:effectLst/>
                <a:latin typeface="Arial" charset="0"/>
              </a:endParaRPr>
            </a:p>
          </p:txBody>
        </p:sp>
        <p:sp>
          <p:nvSpPr>
            <p:cNvPr id="11" name="_s5145"/>
            <p:cNvSpPr>
              <a:spLocks noChangeArrowheads="1"/>
            </p:cNvSpPr>
            <p:nvPr/>
          </p:nvSpPr>
          <p:spPr bwMode="auto">
            <a:xfrm>
              <a:off x="7182" y="1704"/>
              <a:ext cx="863"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smtClean="0">
                  <a:ln>
                    <a:noFill/>
                  </a:ln>
                  <a:solidFill>
                    <a:schemeClr val="tx1"/>
                  </a:solidFill>
                  <a:effectLst/>
                  <a:latin typeface="Arial" charset="0"/>
                </a:rPr>
                <a:t> Natija </a:t>
              </a:r>
              <a:endParaRPr kumimoji="0" lang="ru-RU" altLang="ru-RU" sz="1200" b="0" i="0" u="none" strike="noStrike" cap="none" normalizeH="0" baseline="0" smtClean="0">
                <a:ln>
                  <a:noFill/>
                </a:ln>
                <a:solidFill>
                  <a:schemeClr val="tx1"/>
                </a:solidFill>
                <a:effectLst/>
                <a:latin typeface="Arial" charset="0"/>
              </a:endParaRPr>
            </a:p>
          </p:txBody>
        </p:sp>
        <p:sp>
          <p:nvSpPr>
            <p:cNvPr id="12" name="_s5146"/>
            <p:cNvSpPr>
              <a:spLocks noChangeArrowheads="1"/>
            </p:cNvSpPr>
            <p:nvPr/>
          </p:nvSpPr>
          <p:spPr bwMode="auto">
            <a:xfrm>
              <a:off x="1134" y="2136"/>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b="0" i="0" u="none" strike="noStrike" cap="none" normalizeH="0" baseline="0" dirty="0" err="1" smtClean="0">
                  <a:ln>
                    <a:noFill/>
                  </a:ln>
                  <a:solidFill>
                    <a:schemeClr val="tx1"/>
                  </a:solidFill>
                  <a:effectLst/>
                  <a:latin typeface="Arial" charset="0"/>
                </a:rPr>
                <a:t>Yosh</a:t>
              </a:r>
              <a:r>
                <a:rPr kumimoji="0" lang="en-US" altLang="ru-RU" b="0" i="0" u="none" strike="noStrike" cap="none" normalizeH="0" baseline="0" dirty="0" smtClean="0">
                  <a:ln>
                    <a:noFill/>
                  </a:ln>
                  <a:solidFill>
                    <a:schemeClr val="tx1"/>
                  </a:solidFill>
                  <a:effectLst/>
                  <a:latin typeface="Arial" charset="0"/>
                </a:rPr>
                <a:t> </a:t>
              </a:r>
              <a:r>
                <a:rPr kumimoji="0" lang="en-US" altLang="ru-RU" b="0" i="0" u="none" strike="noStrike" cap="none" normalizeH="0" baseline="0" dirty="0" err="1" smtClean="0">
                  <a:ln>
                    <a:noFill/>
                  </a:ln>
                  <a:solidFill>
                    <a:schemeClr val="tx1"/>
                  </a:solidFill>
                  <a:effectLst/>
                  <a:latin typeface="Arial" charset="0"/>
                </a:rPr>
                <a:t>avlodni</a:t>
              </a:r>
              <a:endParaRPr kumimoji="0" lang="en-US" altLang="ru-RU"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b="0" i="0" u="none" strike="noStrike" cap="none" normalizeH="0" baseline="0" dirty="0" smtClean="0">
                  <a:ln>
                    <a:noFill/>
                  </a:ln>
                  <a:solidFill>
                    <a:schemeClr val="tx1"/>
                  </a:solidFill>
                  <a:effectLst/>
                  <a:latin typeface="Arial" charset="0"/>
                </a:rPr>
                <a:t> </a:t>
              </a:r>
              <a:r>
                <a:rPr kumimoji="0" lang="en-US" altLang="ru-RU" b="0" i="0" u="none" strike="noStrike" cap="none" normalizeH="0" baseline="0" dirty="0" err="1" smtClean="0">
                  <a:ln>
                    <a:noFill/>
                  </a:ln>
                  <a:solidFill>
                    <a:schemeClr val="tx1"/>
                  </a:solidFill>
                  <a:effectLst/>
                  <a:latin typeface="Arial" charset="0"/>
                </a:rPr>
                <a:t>ahloqiy</a:t>
              </a:r>
              <a:endParaRPr kumimoji="0" lang="en-US" altLang="ru-RU"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b="0" i="0" u="none" strike="noStrike" cap="none" normalizeH="0" baseline="0" dirty="0" smtClean="0">
                  <a:ln>
                    <a:noFill/>
                  </a:ln>
                  <a:solidFill>
                    <a:schemeClr val="tx1"/>
                  </a:solidFill>
                  <a:effectLst/>
                  <a:latin typeface="Arial" charset="0"/>
                </a:rPr>
                <a:t> </a:t>
              </a:r>
              <a:r>
                <a:rPr kumimoji="0" lang="en-US" altLang="ru-RU" b="0" i="0" u="none" strike="noStrike" cap="none" normalizeH="0" baseline="0" dirty="0" err="1" smtClean="0">
                  <a:ln>
                    <a:noFill/>
                  </a:ln>
                  <a:solidFill>
                    <a:schemeClr val="tx1"/>
                  </a:solidFill>
                  <a:effectLst/>
                  <a:latin typeface="Arial" charset="0"/>
                </a:rPr>
                <a:t>madaniyatini</a:t>
              </a:r>
              <a:endParaRPr kumimoji="0" lang="en-US" altLang="ru-RU"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b="0" i="0" u="none" strike="noStrike" cap="none" normalizeH="0" baseline="0" dirty="0" smtClean="0">
                  <a:ln>
                    <a:noFill/>
                  </a:ln>
                  <a:solidFill>
                    <a:schemeClr val="tx1"/>
                  </a:solidFill>
                  <a:effectLst/>
                  <a:latin typeface="Arial" charset="0"/>
                </a:rPr>
                <a:t> </a:t>
              </a:r>
              <a:r>
                <a:rPr kumimoji="0" lang="en-US" altLang="ru-RU" b="0" i="0" u="none" strike="noStrike" cap="none" normalizeH="0" baseline="0" dirty="0" err="1" smtClean="0">
                  <a:ln>
                    <a:noFill/>
                  </a:ln>
                  <a:solidFill>
                    <a:schemeClr val="tx1"/>
                  </a:solidFill>
                  <a:effectLst/>
                  <a:latin typeface="Arial" charset="0"/>
                </a:rPr>
                <a:t>shakllantiruvchi</a:t>
              </a:r>
              <a:endParaRPr kumimoji="0" lang="en-US" altLang="ru-RU"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b="0" i="0" u="none" strike="noStrike" cap="none" normalizeH="0" baseline="0" dirty="0" smtClean="0">
                  <a:ln>
                    <a:noFill/>
                  </a:ln>
                  <a:solidFill>
                    <a:schemeClr val="tx1"/>
                  </a:solidFill>
                  <a:effectLst/>
                  <a:latin typeface="Arial" charset="0"/>
                </a:rPr>
                <a:t> </a:t>
              </a:r>
              <a:r>
                <a:rPr kumimoji="0" lang="en-US" altLang="ru-RU" b="0" i="0" u="none" strike="noStrike" cap="none" normalizeH="0" baseline="0" dirty="0" err="1" smtClean="0">
                  <a:ln>
                    <a:noFill/>
                  </a:ln>
                  <a:solidFill>
                    <a:schemeClr val="tx1"/>
                  </a:solidFill>
                  <a:effectLst/>
                  <a:latin typeface="Arial" charset="0"/>
                </a:rPr>
                <a:t>jarayon</a:t>
              </a:r>
              <a:endParaRPr kumimoji="0" lang="ru-RU" altLang="ru-RU" b="0" i="0" u="none" strike="noStrike" cap="none" normalizeH="0" baseline="0" dirty="0" smtClean="0">
                <a:ln>
                  <a:noFill/>
                </a:ln>
                <a:solidFill>
                  <a:schemeClr val="tx1"/>
                </a:solidFill>
                <a:effectLst/>
                <a:latin typeface="Arial" charset="0"/>
              </a:endParaRPr>
            </a:p>
          </p:txBody>
        </p:sp>
        <p:sp>
          <p:nvSpPr>
            <p:cNvPr id="13" name="_s5147"/>
            <p:cNvSpPr>
              <a:spLocks noChangeArrowheads="1"/>
            </p:cNvSpPr>
            <p:nvPr/>
          </p:nvSpPr>
          <p:spPr bwMode="auto">
            <a:xfrm>
              <a:off x="2142" y="2136"/>
              <a:ext cx="864" cy="287"/>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b="0" i="0" u="none" strike="noStrike" cap="none" normalizeH="0" baseline="0" dirty="0" err="1" smtClean="0">
                  <a:ln>
                    <a:noFill/>
                  </a:ln>
                  <a:solidFill>
                    <a:schemeClr val="tx1"/>
                  </a:solidFill>
                  <a:effectLst/>
                  <a:latin typeface="Arial" charset="0"/>
                </a:rPr>
                <a:t>Ahloqiy</a:t>
              </a:r>
              <a:endParaRPr kumimoji="0" lang="en-US" altLang="ru-RU"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b="0" i="0" u="none" strike="noStrike" cap="none" normalizeH="0" baseline="0" dirty="0" smtClean="0">
                  <a:ln>
                    <a:noFill/>
                  </a:ln>
                  <a:solidFill>
                    <a:schemeClr val="tx1"/>
                  </a:solidFill>
                  <a:effectLst/>
                  <a:latin typeface="Arial" charset="0"/>
                </a:rPr>
                <a:t> </a:t>
              </a:r>
              <a:r>
                <a:rPr kumimoji="0" lang="en-US" altLang="ru-RU" b="0" i="0" u="none" strike="noStrike" cap="none" normalizeH="0" baseline="0" dirty="0" err="1" smtClean="0">
                  <a:ln>
                    <a:noFill/>
                  </a:ln>
                  <a:solidFill>
                    <a:schemeClr val="tx1"/>
                  </a:solidFill>
                  <a:effectLst/>
                  <a:latin typeface="Arial" charset="0"/>
                </a:rPr>
                <a:t>madaniyatni</a:t>
              </a:r>
              <a:endParaRPr kumimoji="0" lang="en-US" altLang="ru-RU"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b="0" i="0" u="none" strike="noStrike" cap="none" normalizeH="0" baseline="0" dirty="0" smtClean="0">
                  <a:ln>
                    <a:noFill/>
                  </a:ln>
                  <a:solidFill>
                    <a:schemeClr val="tx1"/>
                  </a:solidFill>
                  <a:effectLst/>
                  <a:latin typeface="Arial" charset="0"/>
                </a:rPr>
                <a:t> </a:t>
              </a:r>
              <a:r>
                <a:rPr kumimoji="0" lang="en-US" altLang="ru-RU" b="0" i="0" u="none" strike="noStrike" cap="none" normalizeH="0" baseline="0" dirty="0" err="1" smtClean="0">
                  <a:ln>
                    <a:noFill/>
                  </a:ln>
                  <a:solidFill>
                    <a:schemeClr val="tx1"/>
                  </a:solidFill>
                  <a:effectLst/>
                  <a:latin typeface="Arial" charset="0"/>
                </a:rPr>
                <a:t>shakllantiarish</a:t>
              </a:r>
              <a:endParaRPr kumimoji="0" lang="ru-RU" altLang="ru-RU" b="0" i="0" u="none" strike="noStrike" cap="none" normalizeH="0" baseline="0" dirty="0" smtClean="0">
                <a:ln>
                  <a:noFill/>
                </a:ln>
                <a:solidFill>
                  <a:schemeClr val="tx1"/>
                </a:solidFill>
                <a:effectLst/>
                <a:latin typeface="Arial" charset="0"/>
              </a:endParaRPr>
            </a:p>
          </p:txBody>
        </p:sp>
        <p:sp>
          <p:nvSpPr>
            <p:cNvPr id="14" name="_s5148"/>
            <p:cNvSpPr>
              <a:spLocks noChangeArrowheads="1"/>
            </p:cNvSpPr>
            <p:nvPr/>
          </p:nvSpPr>
          <p:spPr bwMode="auto">
            <a:xfrm>
              <a:off x="3150" y="2136"/>
              <a:ext cx="864" cy="287"/>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b="0" i="0" u="none" strike="noStrike" cap="none" normalizeH="0" baseline="0" dirty="0" err="1" smtClean="0">
                  <a:ln>
                    <a:noFill/>
                  </a:ln>
                  <a:solidFill>
                    <a:schemeClr val="tx1"/>
                  </a:solidFill>
                  <a:effectLst/>
                  <a:latin typeface="Arial" charset="0"/>
                </a:rPr>
                <a:t>Ahloqiy</a:t>
              </a:r>
              <a:r>
                <a:rPr kumimoji="0" lang="en-US" altLang="ru-RU" b="0" i="0" u="none" strike="noStrike" cap="none" normalizeH="0" baseline="0" dirty="0" smtClean="0">
                  <a:ln>
                    <a:noFill/>
                  </a:ln>
                  <a:solidFill>
                    <a:schemeClr val="tx1"/>
                  </a:solidFill>
                  <a:effectLst/>
                  <a:latin typeface="Arial" charset="0"/>
                </a:rPr>
                <a:t> </a:t>
              </a:r>
              <a:r>
                <a:rPr kumimoji="0" lang="en-US" altLang="ru-RU" b="0" i="0" u="none" strike="noStrike" cap="none" normalizeH="0" baseline="0" dirty="0" err="1" smtClean="0">
                  <a:ln>
                    <a:noFill/>
                  </a:ln>
                  <a:solidFill>
                    <a:schemeClr val="tx1"/>
                  </a:solidFill>
                  <a:effectLst/>
                  <a:latin typeface="Arial" charset="0"/>
                </a:rPr>
                <a:t>ong</a:t>
              </a:r>
              <a:r>
                <a:rPr kumimoji="0" lang="en-US" altLang="ru-RU" b="0" i="0" u="none" strike="noStrike" cap="none" normalizeH="0" baseline="0" dirty="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b="0" i="0" u="none" strike="noStrike" cap="none" normalizeH="0" baseline="0" dirty="0" smtClean="0">
                  <a:ln>
                    <a:noFill/>
                  </a:ln>
                  <a:solidFill>
                    <a:schemeClr val="tx1"/>
                  </a:solidFill>
                  <a:effectLst/>
                  <a:latin typeface="Arial" charset="0"/>
                </a:rPr>
                <a:t> </a:t>
              </a:r>
              <a:r>
                <a:rPr kumimoji="0" lang="en-US" altLang="ru-RU" b="0" i="0" u="none" strike="noStrike" cap="none" normalizeH="0" baseline="0" dirty="0" err="1" smtClean="0">
                  <a:ln>
                    <a:noFill/>
                  </a:ln>
                  <a:solidFill>
                    <a:schemeClr val="tx1"/>
                  </a:solidFill>
                  <a:effectLst/>
                  <a:latin typeface="Arial" charset="0"/>
                </a:rPr>
                <a:t>ahloqiy</a:t>
              </a:r>
              <a:r>
                <a:rPr kumimoji="0" lang="en-US" altLang="ru-RU" b="0" i="0" u="none" strike="noStrike" cap="none" normalizeH="0" baseline="0" dirty="0" smtClean="0">
                  <a:ln>
                    <a:noFill/>
                  </a:ln>
                  <a:solidFill>
                    <a:schemeClr val="tx1"/>
                  </a:solidFill>
                  <a:effectLst/>
                  <a:latin typeface="Arial" charset="0"/>
                </a:rPr>
                <a:t> </a:t>
              </a:r>
              <a:r>
                <a:rPr kumimoji="0" lang="en-US" altLang="ru-RU" b="0" i="0" u="none" strike="noStrike" cap="none" normalizeH="0" baseline="0" dirty="0" err="1" smtClean="0">
                  <a:ln>
                    <a:noFill/>
                  </a:ln>
                  <a:solidFill>
                    <a:schemeClr val="tx1"/>
                  </a:solidFill>
                  <a:effectLst/>
                  <a:latin typeface="Arial" charset="0"/>
                </a:rPr>
                <a:t>hulq</a:t>
              </a:r>
              <a:r>
                <a:rPr kumimoji="0" lang="en-US" altLang="ru-RU" b="0" i="0" u="none" strike="noStrike" cap="none" normalizeH="0" baseline="0" dirty="0" smtClean="0">
                  <a:ln>
                    <a:noFill/>
                  </a:ln>
                  <a:solidFill>
                    <a:schemeClr val="tx1"/>
                  </a:solidFill>
                  <a:effectLst/>
                  <a:latin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b="0" i="0" u="none" strike="noStrike" cap="none" normalizeH="0" baseline="0" dirty="0" err="1" smtClean="0">
                  <a:ln>
                    <a:noFill/>
                  </a:ln>
                  <a:solidFill>
                    <a:schemeClr val="tx1"/>
                  </a:solidFill>
                  <a:effectLst/>
                  <a:latin typeface="Arial" charset="0"/>
                </a:rPr>
                <a:t>atvor</a:t>
              </a:r>
              <a:endParaRPr kumimoji="0" lang="en-US" altLang="ru-RU"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b="0" i="0" u="none" strike="noStrike" cap="none" normalizeH="0" baseline="0" dirty="0" err="1" smtClean="0">
                  <a:ln>
                    <a:noFill/>
                  </a:ln>
                  <a:solidFill>
                    <a:schemeClr val="tx1"/>
                  </a:solidFill>
                  <a:effectLst/>
                  <a:latin typeface="Arial" charset="0"/>
                </a:rPr>
                <a:t>ahloqiy</a:t>
              </a:r>
              <a:endParaRPr kumimoji="0" lang="en-US" altLang="ru-RU"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b="0" i="0" u="none" strike="noStrike" cap="none" normalizeH="0" baseline="0" dirty="0" smtClean="0">
                  <a:ln>
                    <a:noFill/>
                  </a:ln>
                  <a:solidFill>
                    <a:schemeClr val="tx1"/>
                  </a:solidFill>
                  <a:effectLst/>
                  <a:latin typeface="Arial" charset="0"/>
                </a:rPr>
                <a:t> his-</a:t>
              </a:r>
              <a:r>
                <a:rPr kumimoji="0" lang="en-US" altLang="ru-RU" b="0" i="0" u="none" strike="noStrike" cap="none" normalizeH="0" baseline="0" dirty="0" err="1" smtClean="0">
                  <a:ln>
                    <a:noFill/>
                  </a:ln>
                  <a:solidFill>
                    <a:schemeClr val="tx1"/>
                  </a:solidFill>
                  <a:effectLst/>
                  <a:latin typeface="Arial" charset="0"/>
                </a:rPr>
                <a:t>tuyg’u</a:t>
              </a:r>
              <a:endParaRPr kumimoji="0" lang="en-US" altLang="ru-RU"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b="0" i="0" u="none" strike="noStrike" cap="none" normalizeH="0" baseline="0" dirty="0" smtClean="0">
                <a:ln>
                  <a:noFill/>
                </a:ln>
                <a:solidFill>
                  <a:schemeClr val="tx1"/>
                </a:solidFill>
                <a:effectLst/>
                <a:latin typeface="Arial" charset="0"/>
              </a:endParaRPr>
            </a:p>
          </p:txBody>
        </p:sp>
        <p:sp>
          <p:nvSpPr>
            <p:cNvPr id="15" name="_s5149"/>
            <p:cNvSpPr>
              <a:spLocks noChangeArrowheads="1"/>
            </p:cNvSpPr>
            <p:nvPr/>
          </p:nvSpPr>
          <p:spPr bwMode="auto">
            <a:xfrm>
              <a:off x="4158" y="2136"/>
              <a:ext cx="864" cy="287"/>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b="0" i="0" u="none" strike="noStrike" cap="none" normalizeH="0" baseline="0" dirty="0" err="1" smtClean="0">
                  <a:ln>
                    <a:noFill/>
                  </a:ln>
                  <a:solidFill>
                    <a:schemeClr val="tx1"/>
                  </a:solidFill>
                  <a:effectLst/>
                  <a:latin typeface="Arial" charset="0"/>
                </a:rPr>
                <a:t>Ishontyirish</a:t>
              </a:r>
              <a:endParaRPr kumimoji="0" lang="en-US" altLang="ru-RU"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b="0" i="0" u="none" strike="noStrike" cap="none" normalizeH="0" baseline="0" dirty="0" smtClean="0">
                  <a:ln>
                    <a:noFill/>
                  </a:ln>
                  <a:solidFill>
                    <a:schemeClr val="tx1"/>
                  </a:solidFill>
                  <a:effectLst/>
                  <a:latin typeface="Arial" charset="0"/>
                </a:rPr>
                <a:t> </a:t>
              </a:r>
              <a:r>
                <a:rPr kumimoji="0" lang="en-US" altLang="ru-RU" b="0" i="0" u="none" strike="noStrike" cap="none" normalizeH="0" baseline="0" dirty="0" err="1" smtClean="0">
                  <a:ln>
                    <a:noFill/>
                  </a:ln>
                  <a:solidFill>
                    <a:schemeClr val="tx1"/>
                  </a:solidFill>
                  <a:effectLst/>
                  <a:latin typeface="Arial" charset="0"/>
                </a:rPr>
                <a:t>tushuntirish</a:t>
              </a:r>
              <a:endParaRPr kumimoji="0" lang="en-US" altLang="ru-RU"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b="0" i="0" u="none" strike="noStrike" cap="none" normalizeH="0" baseline="0" dirty="0" err="1" smtClean="0">
                  <a:ln>
                    <a:noFill/>
                  </a:ln>
                  <a:solidFill>
                    <a:schemeClr val="tx1"/>
                  </a:solidFill>
                  <a:effectLst/>
                  <a:latin typeface="Arial" charset="0"/>
                </a:rPr>
                <a:t>rag’batlantirish</a:t>
              </a:r>
              <a:endParaRPr kumimoji="0" lang="ru-RU" altLang="ru-RU" b="0" i="0" u="none" strike="noStrike" cap="none" normalizeH="0" baseline="0" dirty="0" smtClean="0">
                <a:ln>
                  <a:noFill/>
                </a:ln>
                <a:solidFill>
                  <a:schemeClr val="tx1"/>
                </a:solidFill>
                <a:effectLst/>
                <a:latin typeface="Arial" charset="0"/>
              </a:endParaRPr>
            </a:p>
          </p:txBody>
        </p:sp>
        <p:sp>
          <p:nvSpPr>
            <p:cNvPr id="16" name="_s5150"/>
            <p:cNvSpPr>
              <a:spLocks noChangeArrowheads="1"/>
            </p:cNvSpPr>
            <p:nvPr/>
          </p:nvSpPr>
          <p:spPr bwMode="auto">
            <a:xfrm>
              <a:off x="5166" y="2136"/>
              <a:ext cx="864" cy="287"/>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2000" b="0" i="0" u="none" strike="noStrike" cap="none" normalizeH="0" baseline="0" dirty="0" smtClean="0">
                  <a:ln>
                    <a:noFill/>
                  </a:ln>
                  <a:solidFill>
                    <a:schemeClr val="tx1"/>
                  </a:solidFill>
                  <a:effectLst/>
                  <a:latin typeface="Arial" charset="0"/>
                </a:rPr>
                <a:t>O.A.V,</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2000" b="0" i="0" u="none" strike="noStrike" cap="none" normalizeH="0" baseline="0" dirty="0" smtClean="0">
                  <a:ln>
                    <a:noFill/>
                  </a:ln>
                  <a:solidFill>
                    <a:schemeClr val="tx1"/>
                  </a:solidFill>
                  <a:effectLst/>
                  <a:latin typeface="Arial" charset="0"/>
                </a:rPr>
                <a:t> </a:t>
              </a:r>
              <a:r>
                <a:rPr kumimoji="0" lang="en-US" altLang="ru-RU" sz="2000" b="0" i="0" u="none" strike="noStrike" cap="none" normalizeH="0" baseline="0" dirty="0" err="1" smtClean="0">
                  <a:ln>
                    <a:noFill/>
                  </a:ln>
                  <a:solidFill>
                    <a:schemeClr val="tx1"/>
                  </a:solidFill>
                  <a:effectLst/>
                  <a:latin typeface="Arial" charset="0"/>
                </a:rPr>
                <a:t>gazeta</a:t>
              </a:r>
              <a:r>
                <a:rPr kumimoji="0" lang="en-US" altLang="ru-RU" sz="2000" b="0" i="0" u="none" strike="noStrike" cap="none" normalizeH="0" baseline="0" dirty="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2000" b="0" i="0" u="none" strike="noStrike" cap="none" normalizeH="0" baseline="0" dirty="0" smtClean="0">
                  <a:ln>
                    <a:noFill/>
                  </a:ln>
                  <a:solidFill>
                    <a:schemeClr val="tx1"/>
                  </a:solidFill>
                  <a:effectLst/>
                  <a:latin typeface="Arial" charset="0"/>
                </a:rPr>
                <a:t> radio</a:t>
              </a:r>
              <a:endParaRPr kumimoji="0" lang="ru-RU" altLang="ru-RU" sz="2000" b="0" i="0" u="none" strike="noStrike" cap="none" normalizeH="0" baseline="0" dirty="0" smtClean="0">
                <a:ln>
                  <a:noFill/>
                </a:ln>
                <a:solidFill>
                  <a:schemeClr val="tx1"/>
                </a:solidFill>
                <a:effectLst/>
                <a:latin typeface="Arial" charset="0"/>
              </a:endParaRPr>
            </a:p>
          </p:txBody>
        </p:sp>
        <p:sp>
          <p:nvSpPr>
            <p:cNvPr id="17" name="_s5151"/>
            <p:cNvSpPr>
              <a:spLocks noChangeArrowheads="1"/>
            </p:cNvSpPr>
            <p:nvPr/>
          </p:nvSpPr>
          <p:spPr bwMode="auto">
            <a:xfrm>
              <a:off x="6174" y="2136"/>
              <a:ext cx="927" cy="287"/>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b="0" i="0" u="none" strike="noStrike" cap="none" normalizeH="0" baseline="0" dirty="0" err="1" smtClean="0">
                  <a:ln>
                    <a:noFill/>
                  </a:ln>
                  <a:solidFill>
                    <a:schemeClr val="tx1"/>
                  </a:solidFill>
                  <a:effectLst/>
                  <a:latin typeface="Arial" charset="0"/>
                </a:rPr>
                <a:t>Dars</a:t>
              </a:r>
              <a:r>
                <a:rPr kumimoji="0" lang="en-US" altLang="ru-RU" b="0" i="0" u="none" strike="noStrike" cap="none" normalizeH="0" baseline="0" dirty="0" smtClean="0">
                  <a:ln>
                    <a:noFill/>
                  </a:ln>
                  <a:solidFill>
                    <a:schemeClr val="tx1"/>
                  </a:solidFill>
                  <a:effectLst/>
                  <a:latin typeface="Arial" charset="0"/>
                </a:rPr>
                <a:t> </a:t>
              </a:r>
              <a:r>
                <a:rPr kumimoji="0" lang="en-US" altLang="ru-RU" b="0" i="0" u="none" strike="noStrike" cap="none" normalizeH="0" baseline="0" dirty="0" err="1" smtClean="0">
                  <a:ln>
                    <a:noFill/>
                  </a:ln>
                  <a:solidFill>
                    <a:schemeClr val="tx1"/>
                  </a:solidFill>
                  <a:effectLst/>
                  <a:latin typeface="Arial" charset="0"/>
                </a:rPr>
                <a:t>manaviyat</a:t>
              </a:r>
              <a:endParaRPr kumimoji="0" lang="en-US" altLang="ru-RU"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b="0" i="0" u="none" strike="noStrike" cap="none" normalizeH="0" baseline="0" dirty="0" smtClean="0">
                  <a:ln>
                    <a:noFill/>
                  </a:ln>
                  <a:solidFill>
                    <a:schemeClr val="tx1"/>
                  </a:solidFill>
                  <a:effectLst/>
                  <a:latin typeface="Arial" charset="0"/>
                </a:rPr>
                <a:t> </a:t>
              </a:r>
              <a:r>
                <a:rPr kumimoji="0" lang="en-US" altLang="ru-RU" b="0" i="0" u="none" strike="noStrike" cap="none" normalizeH="0" baseline="0" dirty="0" err="1" smtClean="0">
                  <a:ln>
                    <a:noFill/>
                  </a:ln>
                  <a:solidFill>
                    <a:schemeClr val="tx1"/>
                  </a:solidFill>
                  <a:effectLst/>
                  <a:latin typeface="Arial" charset="0"/>
                </a:rPr>
                <a:t>darslari</a:t>
              </a:r>
              <a:endParaRPr kumimoji="0" lang="ru-RU" altLang="ru-RU" b="0" i="0" u="none" strike="noStrike" cap="none" normalizeH="0" baseline="0" dirty="0" smtClean="0">
                <a:ln>
                  <a:noFill/>
                </a:ln>
                <a:solidFill>
                  <a:schemeClr val="tx1"/>
                </a:solidFill>
                <a:effectLst/>
                <a:latin typeface="Arial" charset="0"/>
              </a:endParaRPr>
            </a:p>
          </p:txBody>
        </p:sp>
        <p:sp>
          <p:nvSpPr>
            <p:cNvPr id="18" name="_s5152"/>
            <p:cNvSpPr>
              <a:spLocks noChangeArrowheads="1"/>
            </p:cNvSpPr>
            <p:nvPr/>
          </p:nvSpPr>
          <p:spPr bwMode="auto">
            <a:xfrm>
              <a:off x="7182" y="2136"/>
              <a:ext cx="862" cy="287"/>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b="0" i="0" u="none" strike="noStrike" cap="none" normalizeH="0" baseline="0" dirty="0" err="1" smtClean="0">
                  <a:ln>
                    <a:noFill/>
                  </a:ln>
                  <a:solidFill>
                    <a:schemeClr val="tx1"/>
                  </a:solidFill>
                  <a:effectLst/>
                  <a:latin typeface="Arial" charset="0"/>
                </a:rPr>
                <a:t>Ahloqiy</a:t>
              </a:r>
              <a:endParaRPr kumimoji="0" lang="en-US" altLang="ru-RU"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b="0" i="0" u="none" strike="noStrike" cap="none" normalizeH="0" baseline="0" dirty="0" smtClean="0">
                  <a:ln>
                    <a:noFill/>
                  </a:ln>
                  <a:solidFill>
                    <a:schemeClr val="tx1"/>
                  </a:solidFill>
                  <a:effectLst/>
                  <a:latin typeface="Arial" charset="0"/>
                </a:rPr>
                <a:t> </a:t>
              </a:r>
              <a:r>
                <a:rPr kumimoji="0" lang="en-US" altLang="ru-RU" b="0" i="0" u="none" strike="noStrike" cap="none" normalizeH="0" baseline="0" dirty="0" err="1" smtClean="0">
                  <a:ln>
                    <a:noFill/>
                  </a:ln>
                  <a:solidFill>
                    <a:schemeClr val="tx1"/>
                  </a:solidFill>
                  <a:effectLst/>
                  <a:latin typeface="Arial" charset="0"/>
                </a:rPr>
                <a:t>madaniyatli</a:t>
              </a:r>
              <a:r>
                <a:rPr kumimoji="0" lang="en-US" altLang="ru-RU" b="0" i="0" u="none" strike="noStrike" cap="none" normalizeH="0" baseline="0" dirty="0" smtClean="0">
                  <a:ln>
                    <a:noFill/>
                  </a:ln>
                  <a:solidFill>
                    <a:schemeClr val="tx1"/>
                  </a:solidFill>
                  <a:effectLst/>
                  <a:latin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b="0" i="0" u="none" strike="noStrike" cap="none" normalizeH="0" baseline="0" dirty="0" err="1" smtClean="0">
                  <a:ln>
                    <a:noFill/>
                  </a:ln>
                  <a:solidFill>
                    <a:schemeClr val="tx1"/>
                  </a:solidFill>
                  <a:effectLst/>
                  <a:latin typeface="Arial" charset="0"/>
                </a:rPr>
                <a:t>xulq</a:t>
              </a:r>
              <a:r>
                <a:rPr kumimoji="0" lang="en-US" altLang="ru-RU" b="0" i="0" u="none" strike="noStrike" cap="none" normalizeH="0" baseline="0" dirty="0" smtClean="0">
                  <a:ln>
                    <a:noFill/>
                  </a:ln>
                  <a:solidFill>
                    <a:schemeClr val="tx1"/>
                  </a:solidFill>
                  <a:effectLst/>
                  <a:latin typeface="Arial" charset="0"/>
                </a:rPr>
                <a:t> </a:t>
              </a:r>
              <a:r>
                <a:rPr kumimoji="0" lang="en-US" altLang="ru-RU" b="0" i="0" u="none" strike="noStrike" cap="none" normalizeH="0" baseline="0" dirty="0" err="1" smtClean="0">
                  <a:ln>
                    <a:noFill/>
                  </a:ln>
                  <a:solidFill>
                    <a:schemeClr val="tx1"/>
                  </a:solidFill>
                  <a:effectLst/>
                  <a:latin typeface="Arial" charset="0"/>
                </a:rPr>
                <a:t>atvorli</a:t>
              </a:r>
              <a:endParaRPr kumimoji="0" lang="ru-RU" altLang="ru-RU" b="0" i="0" u="none" strike="noStrike" cap="none" normalizeH="0" baseline="0" dirty="0" smtClean="0">
                <a:ln>
                  <a:noFill/>
                </a:ln>
                <a:solidFill>
                  <a:schemeClr val="tx1"/>
                </a:solidFill>
                <a:effectLst/>
                <a:latin typeface="Arial" charset="0"/>
              </a:endParaRPr>
            </a:p>
          </p:txBody>
        </p:sp>
      </p:grpSp>
    </p:spTree>
    <p:extLst>
      <p:ext uri="{BB962C8B-B14F-4D97-AF65-F5344CB8AC3E}">
        <p14:creationId xmlns="" xmlns:p14="http://schemas.microsoft.com/office/powerpoint/2010/main" val="2972961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1787235" y="408640"/>
            <a:ext cx="9462655" cy="6241542"/>
          </a:xfrm>
        </p:spPr>
        <p:txBody>
          <a:bodyPr>
            <a:noAutofit/>
          </a:bodyPr>
          <a:lstStyle/>
          <a:p>
            <a:pPr marL="342900" lvl="0" indent="-342900" algn="just" defTabSz="914400" eaLnBrk="0" fontAlgn="base" hangingPunct="0">
              <a:spcBef>
                <a:spcPct val="20000"/>
              </a:spcBef>
              <a:spcAft>
                <a:spcPct val="0"/>
              </a:spcAft>
            </a:pPr>
            <a:r>
              <a:rPr lang="uz-Cyrl-UZ" altLang="ru-RU" kern="0" dirty="0">
                <a:solidFill>
                  <a:srgbClr val="000000"/>
                </a:solidFill>
                <a:latin typeface="Times New Roman" pitchFamily="18" charset="0"/>
                <a:cs typeface="Times New Roman" pitchFamily="18" charset="0"/>
              </a:rPr>
              <a:t>Ma’naviy-axloqiy tarbiya </a:t>
            </a:r>
            <a:r>
              <a:rPr lang="uz-Cyrl-UZ" altLang="ru-RU" b="1" kern="0" dirty="0">
                <a:solidFill>
                  <a:srgbClr val="000000"/>
                </a:solidFill>
                <a:latin typeface="Times New Roman" pitchFamily="18" charset="0"/>
                <a:cs typeface="Times New Roman" pitchFamily="18" charset="0"/>
              </a:rPr>
              <a:t>tizimida</a:t>
            </a:r>
            <a:r>
              <a:rPr lang="uz-Cyrl-UZ" altLang="ru-RU" kern="0" dirty="0">
                <a:solidFill>
                  <a:srgbClr val="000000"/>
                </a:solidFill>
                <a:latin typeface="Times New Roman" pitchFamily="18" charset="0"/>
                <a:cs typeface="Times New Roman" pitchFamily="18" charset="0"/>
              </a:rPr>
              <a:t> ma’naviy-axloqiy his-tuyg’ular inson tomonidan, uning </a:t>
            </a:r>
            <a:r>
              <a:rPr lang="en-US" altLang="ru-RU" kern="0" dirty="0" smtClean="0">
                <a:solidFill>
                  <a:srgbClr val="000000"/>
                </a:solidFill>
                <a:latin typeface="Times New Roman" pitchFamily="18" charset="0"/>
                <a:cs typeface="Times New Roman" pitchFamily="18" charset="0"/>
              </a:rPr>
              <a:t>v</a:t>
            </a:r>
            <a:r>
              <a:rPr lang="uz-Cyrl-UZ" altLang="ru-RU" kern="0" dirty="0" smtClean="0">
                <a:solidFill>
                  <a:srgbClr val="000000"/>
                </a:solidFill>
                <a:latin typeface="Times New Roman" pitchFamily="18" charset="0"/>
                <a:cs typeface="Times New Roman" pitchFamily="18" charset="0"/>
              </a:rPr>
              <a:t>o</a:t>
            </a:r>
            <a:r>
              <a:rPr lang="en-US" altLang="ru-RU" kern="0" dirty="0" smtClean="0">
                <a:solidFill>
                  <a:srgbClr val="000000"/>
                </a:solidFill>
                <a:latin typeface="Times New Roman" pitchFamily="18" charset="0"/>
                <a:cs typeface="Times New Roman" pitchFamily="18" charset="0"/>
              </a:rPr>
              <a:t>q</a:t>
            </a:r>
            <a:r>
              <a:rPr lang="uz-Cyrl-UZ" altLang="ru-RU" kern="0" dirty="0" smtClean="0">
                <a:solidFill>
                  <a:srgbClr val="000000"/>
                </a:solidFill>
                <a:latin typeface="Times New Roman" pitchFamily="18" charset="0"/>
                <a:cs typeface="Times New Roman" pitchFamily="18" charset="0"/>
              </a:rPr>
              <a:t>ea-hodisalar</a:t>
            </a:r>
            <a:r>
              <a:rPr lang="uz-Cyrl-UZ" altLang="ru-RU" kern="0" dirty="0">
                <a:solidFill>
                  <a:srgbClr val="000000"/>
                </a:solidFill>
                <a:latin typeface="Times New Roman" pitchFamily="18" charset="0"/>
                <a:cs typeface="Times New Roman" pitchFamily="18" charset="0"/>
              </a:rPr>
              <a:t>, kishilar hamda o’z xulqiga nisbatan his-tuyg’ularni uyg’otishga rag’bat paydo qiluvchi tarbiyaviy ishlar tizimli tashkil etilgandagina samarali kechadi. Mazkur tizimda xulq-atvorni shakllantirishga oid tarbiyaviy ishlar aks etadi. Shunga ko’ra ma’naviy-axloqiy xulq-odobga doir xislatlarni shakllantirishga undovchi rag’bat bilan hosil bo’ladigan faoliyat eng asosiy bo’lib hisoblanadi.</a:t>
            </a:r>
            <a:r>
              <a:rPr lang="ru-RU" altLang="ru-RU" kern="0" dirty="0">
                <a:solidFill>
                  <a:srgbClr val="000000"/>
                </a:solidFill>
                <a:latin typeface="Times New Roman" pitchFamily="18" charset="0"/>
                <a:cs typeface="Times New Roman" pitchFamily="18" charset="0"/>
              </a:rPr>
              <a:t/>
            </a:r>
            <a:br>
              <a:rPr lang="ru-RU" altLang="ru-RU" kern="0" dirty="0">
                <a:solidFill>
                  <a:srgbClr val="000000"/>
                </a:solidFill>
                <a:latin typeface="Times New Roman" pitchFamily="18" charset="0"/>
                <a:cs typeface="Times New Roman" pitchFamily="18" charset="0"/>
              </a:rPr>
            </a:br>
            <a:endParaRPr lang="ru-RU" b="1" i="1" dirty="0">
              <a:solidFill>
                <a:srgbClr val="800000"/>
              </a:solidFill>
              <a:effectLst>
                <a:outerShdw blurRad="38100" dist="38100" dir="2700000" algn="tl">
                  <a:srgbClr val="C0C0C0"/>
                </a:outerShdw>
              </a:effectLst>
              <a:latin typeface="Monotype Corsiva" pitchFamily="66" charset="0"/>
            </a:endParaRPr>
          </a:p>
        </p:txBody>
      </p:sp>
    </p:spTree>
    <p:extLst>
      <p:ext uri="{BB962C8B-B14F-4D97-AF65-F5344CB8AC3E}">
        <p14:creationId xmlns="" xmlns:p14="http://schemas.microsoft.com/office/powerpoint/2010/main" val="348940247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1378"/>
                                        </p:tgtEl>
                                        <p:attrNameLst>
                                          <p:attrName>style.visibility</p:attrName>
                                        </p:attrNameLst>
                                      </p:cBhvr>
                                      <p:to>
                                        <p:strVal val="visible"/>
                                      </p:to>
                                    </p:set>
                                    <p:animEffect transition="in" filter="fade">
                                      <p:cBhvr>
                                        <p:cTn id="7" dur="2000"/>
                                        <p:tgtEl>
                                          <p:spTgt spid="101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User\Desktop\1.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620982" y="-27709"/>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480699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225" t="11310" r="72536" b="56151"/>
          <a:stretch/>
        </p:blipFill>
        <p:spPr bwMode="auto">
          <a:xfrm>
            <a:off x="271604" y="461727"/>
            <a:ext cx="3114392" cy="59571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Прямоугольник с двумя скругленными соседними углами 5"/>
          <p:cNvSpPr/>
          <p:nvPr/>
        </p:nvSpPr>
        <p:spPr>
          <a:xfrm>
            <a:off x="3503691" y="3367888"/>
            <a:ext cx="8600792" cy="3051019"/>
          </a:xfrm>
          <a:prstGeom prst="round2Same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2800" b="1" dirty="0">
                <a:latin typeface="Times New Roman" panose="02020603050405020304" pitchFamily="18" charset="0"/>
                <a:cs typeface="Times New Roman" panose="02020603050405020304" pitchFamily="18" charset="0"/>
              </a:rPr>
              <a:t>T</a:t>
            </a:r>
            <a:r>
              <a:rPr lang="ru-RU" sz="2800" b="1" dirty="0">
                <a:latin typeface="Times New Roman" panose="02020603050405020304" pitchFamily="18" charset="0"/>
                <a:cs typeface="Times New Roman" panose="02020603050405020304" pitchFamily="18" charset="0"/>
              </a:rPr>
              <a:t>А</a:t>
            </a:r>
            <a:r>
              <a:rPr lang="en-US" sz="2800" b="1" dirty="0" smtClean="0">
                <a:latin typeface="Times New Roman" panose="02020603050405020304" pitchFamily="18" charset="0"/>
                <a:cs typeface="Times New Roman" panose="02020603050405020304" pitchFamily="18" charset="0"/>
              </a:rPr>
              <a:t>RBIYANING </a:t>
            </a:r>
            <a:r>
              <a:rPr lang="en-US" sz="2800" b="1" dirty="0">
                <a:latin typeface="Times New Roman" panose="02020603050405020304" pitchFamily="18" charset="0"/>
                <a:cs typeface="Times New Roman" panose="02020603050405020304" pitchFamily="18" charset="0"/>
              </a:rPr>
              <a:t>V</a:t>
            </a:r>
            <a:r>
              <a:rPr lang="ru-RU" sz="2800" b="1" dirty="0">
                <a:latin typeface="Times New Roman" panose="02020603050405020304" pitchFamily="18" charset="0"/>
                <a:cs typeface="Times New Roman" panose="02020603050405020304" pitchFamily="18" charset="0"/>
              </a:rPr>
              <a:t>А</a:t>
            </a:r>
            <a:r>
              <a:rPr lang="en-US" sz="2800" b="1" dirty="0">
                <a:latin typeface="Times New Roman" panose="02020603050405020304" pitchFamily="18" charset="0"/>
                <a:cs typeface="Times New Roman" panose="02020603050405020304" pitchFamily="18" charset="0"/>
              </a:rPr>
              <a:t>ZIF</a:t>
            </a:r>
            <a:r>
              <a:rPr lang="ru-RU" sz="2800" b="1" dirty="0">
                <a:latin typeface="Times New Roman" panose="02020603050405020304" pitchFamily="18" charset="0"/>
                <a:cs typeface="Times New Roman" panose="02020603050405020304" pitchFamily="18" charset="0"/>
              </a:rPr>
              <a:t>А</a:t>
            </a:r>
            <a:r>
              <a:rPr lang="en-US" sz="2800" b="1" dirty="0">
                <a:latin typeface="Times New Roman" panose="02020603050405020304" pitchFamily="18" charset="0"/>
                <a:cs typeface="Times New Roman" panose="02020603050405020304" pitchFamily="18" charset="0"/>
              </a:rPr>
              <a:t>SI- </a:t>
            </a:r>
            <a:r>
              <a:rPr lang="en-US" sz="2800" b="1" dirty="0" err="1">
                <a:latin typeface="Times New Roman" panose="02020603050405020304" pitchFamily="18" charset="0"/>
                <a:cs typeface="Times New Roman" panose="02020603050405020304" pitchFamily="18" charset="0"/>
              </a:rPr>
              <a:t>oʼquvchilarni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hayotni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bilishga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unga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tayyorlanishga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yoʼnaltirish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Oʼquvchilarning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jamiyatimizda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qabul</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qilingan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odob-axloq</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qoidalariga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mos</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keladigan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eʼtiqodini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axloqiy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malaka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koʼnikmalarini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ehtiyoj</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intilishlarini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tarkib</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toptirishdan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iborat</a:t>
            </a:r>
            <a:r>
              <a:rPr lang="en-US" sz="2800" b="1" dirty="0">
                <a:latin typeface="Times New Roman" panose="02020603050405020304" pitchFamily="18" charset="0"/>
                <a:cs typeface="Times New Roman" panose="02020603050405020304" pitchFamily="18" charset="0"/>
              </a:rPr>
              <a:t>.</a:t>
            </a:r>
            <a:endParaRPr lang="ru-RU" sz="2800" b="1" dirty="0">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3503691" y="461727"/>
            <a:ext cx="8600792" cy="26707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T</a:t>
            </a:r>
            <a:r>
              <a:rPr lang="ru-RU" sz="3200" b="1" dirty="0">
                <a:latin typeface="Times New Roman" panose="02020603050405020304" pitchFamily="18" charset="0"/>
                <a:cs typeface="Times New Roman" panose="02020603050405020304" pitchFamily="18" charset="0"/>
              </a:rPr>
              <a:t>А</a:t>
            </a:r>
            <a:r>
              <a:rPr lang="en-US" sz="3200" b="1" dirty="0" smtClean="0">
                <a:latin typeface="Times New Roman" panose="02020603050405020304" pitchFamily="18" charset="0"/>
                <a:cs typeface="Times New Roman" panose="02020603050405020304" pitchFamily="18" charset="0"/>
              </a:rPr>
              <a:t>RBIYANING </a:t>
            </a:r>
            <a:r>
              <a:rPr lang="en-US" sz="3200" b="1" dirty="0">
                <a:latin typeface="Times New Roman" panose="02020603050405020304" pitchFamily="18" charset="0"/>
                <a:cs typeface="Times New Roman" panose="02020603050405020304" pitchFamily="18" charset="0"/>
              </a:rPr>
              <a:t>M</a:t>
            </a:r>
            <a:r>
              <a:rPr lang="ru-RU" sz="3200" b="1" dirty="0">
                <a:latin typeface="Times New Roman" panose="02020603050405020304" pitchFamily="18" charset="0"/>
                <a:cs typeface="Times New Roman" panose="02020603050405020304" pitchFamily="18" charset="0"/>
              </a:rPr>
              <a:t>А</a:t>
            </a:r>
            <a:r>
              <a:rPr lang="en-US" sz="3200" b="1" dirty="0">
                <a:latin typeface="Times New Roman" panose="02020603050405020304" pitchFamily="18" charset="0"/>
                <a:cs typeface="Times New Roman" panose="02020603050405020304" pitchFamily="18" charset="0"/>
              </a:rPr>
              <a:t>QS</a:t>
            </a:r>
            <a:r>
              <a:rPr lang="ru-RU" sz="3200" b="1" dirty="0">
                <a:latin typeface="Times New Roman" panose="02020603050405020304" pitchFamily="18" charset="0"/>
                <a:cs typeface="Times New Roman" panose="02020603050405020304" pitchFamily="18" charset="0"/>
              </a:rPr>
              <a:t>А</a:t>
            </a:r>
            <a:r>
              <a:rPr lang="en-US" sz="3200" b="1" dirty="0">
                <a:latin typeface="Times New Roman" panose="02020603050405020304" pitchFamily="18" charset="0"/>
                <a:cs typeface="Times New Roman" panose="02020603050405020304" pitchFamily="18" charset="0"/>
              </a:rPr>
              <a:t>DI- </a:t>
            </a:r>
            <a:r>
              <a:rPr lang="en-US" sz="3200" b="1" dirty="0" err="1">
                <a:latin typeface="Times New Roman" panose="02020603050405020304" pitchFamily="18" charset="0"/>
                <a:cs typeface="Times New Roman" panose="02020603050405020304" pitchFamily="18" charset="0"/>
              </a:rPr>
              <a:t>komil</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shaxsni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voyaga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yetkazish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Bundan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tashqari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yosh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avlodni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muayyan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maqsad</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yoʼlida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har</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tomonlama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voyaga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yetkazish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unda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ijtimoiy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xulq-atvorni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tarkib</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toptirish</a:t>
            </a:r>
            <a:r>
              <a:rPr lang="en-US" sz="3200" b="1" dirty="0">
                <a:latin typeface="Times New Roman" panose="02020603050405020304" pitchFamily="18" charset="0"/>
                <a:cs typeface="Times New Roman" panose="02020603050405020304" pitchFamily="18" charset="0"/>
              </a:rPr>
              <a:t>.</a:t>
            </a:r>
            <a:endParaRPr lang="ru-RU"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140534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21673" y="115460"/>
            <a:ext cx="7869381"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42900" algn="just" fontAlgn="base">
              <a:spcBef>
                <a:spcPct val="0"/>
              </a:spcBef>
              <a:spcAft>
                <a:spcPct val="0"/>
              </a:spcAft>
            </a:pPr>
            <a:r>
              <a:rPr lang="ru-RU" sz="2800" dirty="0">
                <a:solidFill>
                  <a:prstClr val="black"/>
                </a:solidFill>
                <a:latin typeface="Arial" pitchFamily="34" charset="0"/>
              </a:rPr>
              <a:t>А</a:t>
            </a:r>
            <a:r>
              <a:rPr lang="en-US" sz="2800" dirty="0" err="1">
                <a:solidFill>
                  <a:prstClr val="black"/>
                </a:solidFill>
                <a:latin typeface="Arial" pitchFamily="34" charset="0"/>
              </a:rPr>
              <a:t>lisher</a:t>
            </a:r>
            <a:r>
              <a:rPr lang="en-US" sz="2800" dirty="0">
                <a:solidFill>
                  <a:prstClr val="black"/>
                </a:solidFill>
                <a:latin typeface="Arial" pitchFamily="34" charset="0"/>
              </a:rPr>
              <a:t> </a:t>
            </a:r>
            <a:r>
              <a:rPr lang="en-US" sz="2800" dirty="0" err="1">
                <a:solidFill>
                  <a:prstClr val="black"/>
                </a:solidFill>
                <a:latin typeface="Arial" pitchFamily="34" charset="0"/>
              </a:rPr>
              <a:t>Navoiy</a:t>
            </a:r>
            <a:r>
              <a:rPr lang="en-US" sz="2800" dirty="0">
                <a:solidFill>
                  <a:prstClr val="black"/>
                </a:solidFill>
                <a:latin typeface="Arial" pitchFamily="34" charset="0"/>
              </a:rPr>
              <a:t> (1441-1501) </a:t>
            </a:r>
            <a:r>
              <a:rPr lang="en-US" sz="2800" dirty="0" err="1">
                <a:solidFill>
                  <a:prstClr val="black"/>
                </a:solidFill>
                <a:latin typeface="Arial" pitchFamily="34" charset="0"/>
              </a:rPr>
              <a:t>ijodida</a:t>
            </a:r>
            <a:r>
              <a:rPr lang="en-US" sz="2800" dirty="0">
                <a:solidFill>
                  <a:prstClr val="black"/>
                </a:solidFill>
                <a:latin typeface="Arial" pitchFamily="34" charset="0"/>
              </a:rPr>
              <a:t> ham </a:t>
            </a:r>
            <a:r>
              <a:rPr lang="en-US" sz="2800" dirty="0" err="1">
                <a:solidFill>
                  <a:prstClr val="black"/>
                </a:solidFill>
                <a:latin typeface="Arial" pitchFamily="34" charset="0"/>
              </a:rPr>
              <a:t>muallimlar</a:t>
            </a:r>
            <a:r>
              <a:rPr lang="en-US" sz="2800" dirty="0">
                <a:solidFill>
                  <a:prstClr val="black"/>
                </a:solidFill>
                <a:latin typeface="Arial" pitchFamily="34" charset="0"/>
              </a:rPr>
              <a:t> </a:t>
            </a:r>
            <a:r>
              <a:rPr lang="en-US" sz="2800" dirty="0" err="1">
                <a:solidFill>
                  <a:prstClr val="black"/>
                </a:solidFill>
                <a:latin typeface="Arial" pitchFamily="34" charset="0"/>
              </a:rPr>
              <a:t>ishi</a:t>
            </a:r>
            <a:r>
              <a:rPr lang="en-US" sz="2800" dirty="0">
                <a:solidFill>
                  <a:prstClr val="black"/>
                </a:solidFill>
                <a:latin typeface="Arial" pitchFamily="34" charset="0"/>
              </a:rPr>
              <a:t> </a:t>
            </a:r>
            <a:r>
              <a:rPr lang="en-US" sz="2800" dirty="0" err="1">
                <a:solidFill>
                  <a:prstClr val="black"/>
                </a:solidFill>
                <a:latin typeface="Arial" pitchFamily="34" charset="0"/>
              </a:rPr>
              <a:t>ularga</a:t>
            </a:r>
            <a:r>
              <a:rPr lang="en-US" sz="2800" dirty="0">
                <a:solidFill>
                  <a:prstClr val="black"/>
                </a:solidFill>
                <a:latin typeface="Arial" pitchFamily="34" charset="0"/>
              </a:rPr>
              <a:t> </a:t>
            </a:r>
            <a:r>
              <a:rPr lang="en-US" sz="2800" dirty="0" err="1">
                <a:solidFill>
                  <a:prstClr val="black"/>
                </a:solidFill>
                <a:latin typeface="Arial" pitchFamily="34" charset="0"/>
              </a:rPr>
              <a:t>munosabat</a:t>
            </a:r>
            <a:r>
              <a:rPr lang="en-US" sz="2800" dirty="0">
                <a:solidFill>
                  <a:prstClr val="black"/>
                </a:solidFill>
                <a:latin typeface="Arial" pitchFamily="34" charset="0"/>
              </a:rPr>
              <a:t> </a:t>
            </a:r>
            <a:r>
              <a:rPr lang="en-US" sz="2800" dirty="0" err="1">
                <a:solidFill>
                  <a:prstClr val="black"/>
                </a:solidFill>
                <a:latin typeface="Arial" pitchFamily="34" charset="0"/>
              </a:rPr>
              <a:t>masalalariga</a:t>
            </a:r>
            <a:r>
              <a:rPr lang="en-US" sz="2800" dirty="0">
                <a:solidFill>
                  <a:prstClr val="black"/>
                </a:solidFill>
                <a:latin typeface="Arial" pitchFamily="34" charset="0"/>
              </a:rPr>
              <a:t> </a:t>
            </a:r>
            <a:r>
              <a:rPr lang="en-US" sz="2800" dirty="0" err="1">
                <a:solidFill>
                  <a:prstClr val="black"/>
                </a:solidFill>
                <a:latin typeface="Arial" pitchFamily="34" charset="0"/>
              </a:rPr>
              <a:t>keng</a:t>
            </a:r>
            <a:r>
              <a:rPr lang="en-US" sz="2800" dirty="0">
                <a:solidFill>
                  <a:prstClr val="black"/>
                </a:solidFill>
                <a:latin typeface="Arial" pitchFamily="34" charset="0"/>
              </a:rPr>
              <a:t> </a:t>
            </a:r>
            <a:r>
              <a:rPr lang="en-US" sz="2800" dirty="0" err="1">
                <a:solidFill>
                  <a:prstClr val="black"/>
                </a:solidFill>
                <a:latin typeface="Arial" pitchFamily="34" charset="0"/>
              </a:rPr>
              <a:t>oʼrin</a:t>
            </a:r>
            <a:r>
              <a:rPr lang="en-US" sz="2800" dirty="0">
                <a:solidFill>
                  <a:prstClr val="black"/>
                </a:solidFill>
                <a:latin typeface="Arial" pitchFamily="34" charset="0"/>
              </a:rPr>
              <a:t> </a:t>
            </a:r>
            <a:r>
              <a:rPr lang="en-US" sz="2800" dirty="0" err="1">
                <a:solidFill>
                  <a:prstClr val="black"/>
                </a:solidFill>
                <a:latin typeface="Arial" pitchFamily="34" charset="0"/>
              </a:rPr>
              <a:t>beriladi</a:t>
            </a:r>
            <a:r>
              <a:rPr lang="en-US" sz="2800" dirty="0">
                <a:solidFill>
                  <a:prstClr val="black"/>
                </a:solidFill>
                <a:latin typeface="Arial" pitchFamily="34" charset="0"/>
              </a:rPr>
              <a:t>. U </a:t>
            </a:r>
            <a:r>
              <a:rPr lang="en-US" sz="2800" dirty="0" err="1">
                <a:solidFill>
                  <a:prstClr val="black"/>
                </a:solidFill>
                <a:latin typeface="Arial" pitchFamily="34" charset="0"/>
              </a:rPr>
              <a:t>yoshlarga</a:t>
            </a:r>
            <a:r>
              <a:rPr lang="en-US" sz="2800" dirty="0">
                <a:solidFill>
                  <a:prstClr val="black"/>
                </a:solidFill>
                <a:latin typeface="Arial" pitchFamily="34" charset="0"/>
              </a:rPr>
              <a:t> </a:t>
            </a:r>
            <a:r>
              <a:rPr lang="en-US" sz="2800" dirty="0" err="1">
                <a:solidFill>
                  <a:prstClr val="black"/>
                </a:solidFill>
                <a:latin typeface="Arial" pitchFamily="34" charset="0"/>
              </a:rPr>
              <a:t>chuqur</a:t>
            </a:r>
            <a:r>
              <a:rPr lang="en-US" sz="2800" dirty="0">
                <a:solidFill>
                  <a:prstClr val="black"/>
                </a:solidFill>
                <a:latin typeface="Arial" pitchFamily="34" charset="0"/>
              </a:rPr>
              <a:t> </a:t>
            </a:r>
            <a:r>
              <a:rPr lang="en-US" sz="2800" dirty="0" err="1">
                <a:solidFill>
                  <a:prstClr val="black"/>
                </a:solidFill>
                <a:latin typeface="Arial" pitchFamily="34" charset="0"/>
              </a:rPr>
              <a:t>bilim</a:t>
            </a:r>
            <a:r>
              <a:rPr lang="en-US" sz="2800" dirty="0">
                <a:solidFill>
                  <a:prstClr val="black"/>
                </a:solidFill>
                <a:latin typeface="Arial" pitchFamily="34" charset="0"/>
              </a:rPr>
              <a:t> </a:t>
            </a:r>
            <a:r>
              <a:rPr lang="en-US" sz="2800" dirty="0" err="1">
                <a:solidFill>
                  <a:prstClr val="black"/>
                </a:solidFill>
                <a:latin typeface="Arial" pitchFamily="34" charset="0"/>
              </a:rPr>
              <a:t>berish</a:t>
            </a:r>
            <a:r>
              <a:rPr lang="en-US" sz="2800" dirty="0">
                <a:solidFill>
                  <a:prstClr val="black"/>
                </a:solidFill>
                <a:latin typeface="Arial" pitchFamily="34" charset="0"/>
              </a:rPr>
              <a:t> </a:t>
            </a:r>
            <a:r>
              <a:rPr lang="en-US" sz="2800" dirty="0" err="1">
                <a:solidFill>
                  <a:prstClr val="black"/>
                </a:solidFill>
                <a:latin typeface="Arial" pitchFamily="34" charset="0"/>
              </a:rPr>
              <a:t>uchun</a:t>
            </a:r>
            <a:r>
              <a:rPr lang="en-US" sz="2800" dirty="0">
                <a:solidFill>
                  <a:prstClr val="black"/>
                </a:solidFill>
                <a:latin typeface="Arial" pitchFamily="34" charset="0"/>
              </a:rPr>
              <a:t> </a:t>
            </a:r>
            <a:r>
              <a:rPr lang="en-US" sz="2800" dirty="0" err="1">
                <a:solidFill>
                  <a:prstClr val="black"/>
                </a:solidFill>
                <a:latin typeface="Arial" pitchFamily="34" charset="0"/>
              </a:rPr>
              <a:t>muallimlar</a:t>
            </a:r>
            <a:r>
              <a:rPr lang="en-US" sz="2800" dirty="0">
                <a:solidFill>
                  <a:prstClr val="black"/>
                </a:solidFill>
                <a:latin typeface="Arial" pitchFamily="34" charset="0"/>
              </a:rPr>
              <a:t> </a:t>
            </a:r>
            <a:r>
              <a:rPr lang="en-US" sz="2800" dirty="0" err="1">
                <a:solidFill>
                  <a:prstClr val="black"/>
                </a:solidFill>
                <a:latin typeface="Arial" pitchFamily="34" charset="0"/>
              </a:rPr>
              <a:t>mudarrislar</a:t>
            </a:r>
            <a:r>
              <a:rPr lang="en-US" sz="2800" dirty="0">
                <a:solidFill>
                  <a:prstClr val="black"/>
                </a:solidFill>
                <a:latin typeface="Arial" pitchFamily="34" charset="0"/>
              </a:rPr>
              <a:t> </a:t>
            </a:r>
            <a:r>
              <a:rPr lang="en-US" sz="2800" dirty="0" err="1">
                <a:solidFill>
                  <a:prstClr val="black"/>
                </a:solidFill>
                <a:latin typeface="Arial" pitchFamily="34" charset="0"/>
              </a:rPr>
              <a:t>hamda</a:t>
            </a:r>
            <a:r>
              <a:rPr lang="en-US" sz="2800" dirty="0">
                <a:solidFill>
                  <a:prstClr val="black"/>
                </a:solidFill>
                <a:latin typeface="Arial" pitchFamily="34" charset="0"/>
              </a:rPr>
              <a:t> </a:t>
            </a:r>
            <a:r>
              <a:rPr lang="en-US" sz="2800" dirty="0" err="1">
                <a:solidFill>
                  <a:prstClr val="black"/>
                </a:solidFill>
                <a:latin typeface="Arial" pitchFamily="34" charset="0"/>
              </a:rPr>
              <a:t>ustoz</a:t>
            </a:r>
            <a:r>
              <a:rPr lang="en-US" sz="2800" dirty="0">
                <a:solidFill>
                  <a:prstClr val="black"/>
                </a:solidFill>
                <a:latin typeface="Arial" pitchFamily="34" charset="0"/>
              </a:rPr>
              <a:t> </a:t>
            </a:r>
            <a:r>
              <a:rPr lang="en-US" sz="2800" dirty="0" err="1">
                <a:solidFill>
                  <a:prstClr val="black"/>
                </a:solidFill>
                <a:latin typeface="Arial" pitchFamily="34" charset="0"/>
              </a:rPr>
              <a:t>murabbiylarning</a:t>
            </a:r>
            <a:r>
              <a:rPr lang="en-US" sz="2800" dirty="0">
                <a:solidFill>
                  <a:prstClr val="black"/>
                </a:solidFill>
                <a:latin typeface="Arial" pitchFamily="34" charset="0"/>
              </a:rPr>
              <a:t> </a:t>
            </a:r>
            <a:r>
              <a:rPr lang="en-US" sz="2800" dirty="0" err="1">
                <a:solidFill>
                  <a:prstClr val="black"/>
                </a:solidFill>
                <a:latin typeface="Arial" pitchFamily="34" charset="0"/>
              </a:rPr>
              <a:t>oʼzlari</a:t>
            </a:r>
            <a:r>
              <a:rPr lang="en-US" sz="2800" dirty="0">
                <a:solidFill>
                  <a:prstClr val="black"/>
                </a:solidFill>
                <a:latin typeface="Arial" pitchFamily="34" charset="0"/>
              </a:rPr>
              <a:t> ham </a:t>
            </a:r>
            <a:r>
              <a:rPr lang="en-US" sz="2800" dirty="0" err="1">
                <a:solidFill>
                  <a:prstClr val="black"/>
                </a:solidFill>
                <a:latin typeface="Arial" pitchFamily="34" charset="0"/>
              </a:rPr>
              <a:t>bilimli</a:t>
            </a:r>
            <a:r>
              <a:rPr lang="en-US" sz="2800" dirty="0">
                <a:solidFill>
                  <a:prstClr val="black"/>
                </a:solidFill>
                <a:latin typeface="Arial" pitchFamily="34" charset="0"/>
              </a:rPr>
              <a:t> </a:t>
            </a:r>
            <a:r>
              <a:rPr lang="en-US" sz="2800" dirty="0" err="1">
                <a:solidFill>
                  <a:prstClr val="black"/>
                </a:solidFill>
                <a:latin typeface="Arial" pitchFamily="34" charset="0"/>
              </a:rPr>
              <a:t>va</a:t>
            </a:r>
            <a:r>
              <a:rPr lang="en-US" sz="2800" dirty="0">
                <a:solidFill>
                  <a:prstClr val="black"/>
                </a:solidFill>
                <a:latin typeface="Arial" pitchFamily="34" charset="0"/>
              </a:rPr>
              <a:t> </a:t>
            </a:r>
            <a:r>
              <a:rPr lang="en-US" sz="2800" dirty="0" err="1">
                <a:solidFill>
                  <a:prstClr val="black"/>
                </a:solidFill>
                <a:latin typeface="Arial" pitchFamily="34" charset="0"/>
              </a:rPr>
              <a:t>tarbiyali</a:t>
            </a:r>
            <a:r>
              <a:rPr lang="en-US" sz="2800" dirty="0">
                <a:solidFill>
                  <a:prstClr val="black"/>
                </a:solidFill>
                <a:latin typeface="Arial" pitchFamily="34" charset="0"/>
              </a:rPr>
              <a:t> </a:t>
            </a:r>
            <a:r>
              <a:rPr lang="en-US" sz="2800" dirty="0" err="1">
                <a:solidFill>
                  <a:prstClr val="black"/>
                </a:solidFill>
                <a:latin typeface="Arial" pitchFamily="34" charset="0"/>
              </a:rPr>
              <a:t>boʼlishi</a:t>
            </a:r>
            <a:r>
              <a:rPr lang="en-US" sz="2800" dirty="0">
                <a:solidFill>
                  <a:prstClr val="black"/>
                </a:solidFill>
                <a:latin typeface="Arial" pitchFamily="34" charset="0"/>
              </a:rPr>
              <a:t> </a:t>
            </a:r>
            <a:r>
              <a:rPr lang="en-US" sz="2800" dirty="0" err="1">
                <a:solidFill>
                  <a:prstClr val="black"/>
                </a:solidFill>
                <a:latin typeface="Arial" pitchFamily="34" charset="0"/>
              </a:rPr>
              <a:t>zarurligini</a:t>
            </a:r>
            <a:r>
              <a:rPr lang="en-US" sz="2800" dirty="0">
                <a:solidFill>
                  <a:prstClr val="black"/>
                </a:solidFill>
                <a:latin typeface="Arial" pitchFamily="34" charset="0"/>
              </a:rPr>
              <a:t> </a:t>
            </a:r>
            <a:r>
              <a:rPr lang="en-US" sz="2800" dirty="0" err="1">
                <a:solidFill>
                  <a:prstClr val="black"/>
                </a:solidFill>
                <a:latin typeface="Arial" pitchFamily="34" charset="0"/>
              </a:rPr>
              <a:t>uqtiradi</a:t>
            </a:r>
            <a:r>
              <a:rPr lang="en-US" sz="2800" dirty="0">
                <a:solidFill>
                  <a:prstClr val="black"/>
                </a:solidFill>
                <a:latin typeface="Arial" pitchFamily="34" charset="0"/>
              </a:rPr>
              <a:t>. </a:t>
            </a:r>
            <a:r>
              <a:rPr lang="en-US" sz="2800" dirty="0" err="1" smtClean="0">
                <a:solidFill>
                  <a:prstClr val="black"/>
                </a:solidFill>
                <a:latin typeface="Arial" pitchFamily="34" charset="0"/>
              </a:rPr>
              <a:t>Nodon,uztoz</a:t>
            </a:r>
            <a:r>
              <a:rPr lang="en-US" sz="2800" dirty="0" smtClean="0">
                <a:solidFill>
                  <a:prstClr val="black"/>
                </a:solidFill>
                <a:latin typeface="Arial" pitchFamily="34" charset="0"/>
              </a:rPr>
              <a:t> </a:t>
            </a:r>
            <a:r>
              <a:rPr lang="en-US" sz="2800" dirty="0" err="1" smtClean="0">
                <a:solidFill>
                  <a:prstClr val="black"/>
                </a:solidFill>
                <a:latin typeface="Arial" pitchFamily="34" charset="0"/>
              </a:rPr>
              <a:t>nomiga</a:t>
            </a:r>
            <a:r>
              <a:rPr lang="en-US" sz="2800" dirty="0" smtClean="0">
                <a:solidFill>
                  <a:prstClr val="black"/>
                </a:solidFill>
                <a:latin typeface="Arial" pitchFamily="34" charset="0"/>
              </a:rPr>
              <a:t> </a:t>
            </a:r>
            <a:r>
              <a:rPr lang="en-US" sz="2800" dirty="0" err="1" smtClean="0">
                <a:solidFill>
                  <a:prstClr val="black"/>
                </a:solidFill>
                <a:latin typeface="Arial" pitchFamily="34" charset="0"/>
              </a:rPr>
              <a:t>nomunosib</a:t>
            </a:r>
            <a:r>
              <a:rPr lang="en-US" sz="2800" dirty="0">
                <a:solidFill>
                  <a:prstClr val="black"/>
                </a:solidFill>
                <a:latin typeface="Arial" pitchFamily="34" charset="0"/>
              </a:rPr>
              <a:t>, </a:t>
            </a:r>
            <a:r>
              <a:rPr lang="en-US" sz="2800" dirty="0" err="1">
                <a:solidFill>
                  <a:prstClr val="black"/>
                </a:solidFill>
                <a:latin typeface="Arial" pitchFamily="34" charset="0"/>
              </a:rPr>
              <a:t>johil</a:t>
            </a:r>
            <a:r>
              <a:rPr lang="en-US" sz="2800" dirty="0">
                <a:solidFill>
                  <a:prstClr val="black"/>
                </a:solidFill>
                <a:latin typeface="Arial" pitchFamily="34" charset="0"/>
              </a:rPr>
              <a:t> </a:t>
            </a:r>
            <a:r>
              <a:rPr lang="en-US" sz="2800" dirty="0" err="1">
                <a:solidFill>
                  <a:prstClr val="black"/>
                </a:solidFill>
                <a:latin typeface="Arial" pitchFamily="34" charset="0"/>
              </a:rPr>
              <a:t>domlalarni</a:t>
            </a:r>
            <a:r>
              <a:rPr lang="en-US" sz="2800" dirty="0">
                <a:solidFill>
                  <a:prstClr val="black"/>
                </a:solidFill>
                <a:latin typeface="Arial" pitchFamily="34" charset="0"/>
              </a:rPr>
              <a:t> </a:t>
            </a:r>
            <a:r>
              <a:rPr lang="en-US" sz="2800" dirty="0" err="1">
                <a:solidFill>
                  <a:prstClr val="black"/>
                </a:solidFill>
                <a:latin typeface="Arial" pitchFamily="34" charset="0"/>
              </a:rPr>
              <a:t>tanqid</a:t>
            </a:r>
            <a:r>
              <a:rPr lang="en-US" sz="2800" dirty="0">
                <a:solidFill>
                  <a:prstClr val="black"/>
                </a:solidFill>
                <a:latin typeface="Arial" pitchFamily="34" charset="0"/>
              </a:rPr>
              <a:t> </a:t>
            </a:r>
            <a:r>
              <a:rPr lang="en-US" sz="2800" dirty="0" err="1">
                <a:solidFill>
                  <a:prstClr val="black"/>
                </a:solidFill>
                <a:latin typeface="Arial" pitchFamily="34" charset="0"/>
              </a:rPr>
              <a:t>etadi</a:t>
            </a:r>
            <a:r>
              <a:rPr lang="en-US" sz="2800" dirty="0">
                <a:solidFill>
                  <a:prstClr val="black"/>
                </a:solidFill>
                <a:latin typeface="Arial" pitchFamily="34" charset="0"/>
              </a:rPr>
              <a:t> </a:t>
            </a:r>
            <a:r>
              <a:rPr lang="en-US" sz="2800" dirty="0" err="1">
                <a:solidFill>
                  <a:prstClr val="black"/>
                </a:solidFill>
                <a:latin typeface="Arial" pitchFamily="34" charset="0"/>
              </a:rPr>
              <a:t>va</a:t>
            </a:r>
            <a:r>
              <a:rPr lang="en-US" sz="2800" dirty="0">
                <a:solidFill>
                  <a:prstClr val="black"/>
                </a:solidFill>
                <a:latin typeface="Arial" pitchFamily="34" charset="0"/>
              </a:rPr>
              <a:t> </a:t>
            </a:r>
            <a:r>
              <a:rPr lang="en-US" sz="2800" dirty="0" err="1" smtClean="0">
                <a:solidFill>
                  <a:prstClr val="black"/>
                </a:solidFill>
                <a:latin typeface="Arial" pitchFamily="34" charset="0"/>
              </a:rPr>
              <a:t>oʼqituvch</a:t>
            </a:r>
            <a:r>
              <a:rPr lang="en-US" sz="2800" dirty="0" err="1" smtClean="0">
                <a:solidFill>
                  <a:prstClr val="black"/>
                </a:solidFill>
                <a:latin typeface="Arial" pitchFamily="34" charset="0"/>
              </a:rPr>
              <a:t>i</a:t>
            </a:r>
            <a:r>
              <a:rPr lang="en-US" sz="2800" dirty="0" smtClean="0">
                <a:solidFill>
                  <a:prstClr val="black"/>
                </a:solidFill>
                <a:latin typeface="Arial" pitchFamily="34" charset="0"/>
              </a:rPr>
              <a:t>  </a:t>
            </a:r>
            <a:r>
              <a:rPr lang="en-US" sz="2800" dirty="0" err="1" smtClean="0">
                <a:solidFill>
                  <a:prstClr val="black"/>
                </a:solidFill>
                <a:latin typeface="Arial" pitchFamily="34" charset="0"/>
              </a:rPr>
              <a:t>bilimli</a:t>
            </a:r>
            <a:r>
              <a:rPr lang="uz-Cyrl-UZ" sz="2800" dirty="0" smtClean="0">
                <a:solidFill>
                  <a:prstClr val="black"/>
                </a:solidFill>
                <a:latin typeface="Arial" pitchFamily="34" charset="0"/>
              </a:rPr>
              <a:t>,</a:t>
            </a:r>
            <a:r>
              <a:rPr lang="en-US" sz="2800" dirty="0" smtClean="0">
                <a:solidFill>
                  <a:prstClr val="black"/>
                </a:solidFill>
                <a:latin typeface="Arial" pitchFamily="34" charset="0"/>
              </a:rPr>
              <a:t> </a:t>
            </a:r>
            <a:r>
              <a:rPr lang="en-US" sz="2800" dirty="0" err="1" smtClean="0">
                <a:solidFill>
                  <a:prstClr val="black"/>
                </a:solidFill>
                <a:latin typeface="Arial" pitchFamily="34" charset="0"/>
              </a:rPr>
              <a:t>oʼqitish</a:t>
            </a:r>
            <a:r>
              <a:rPr lang="en-US" sz="2800" dirty="0" smtClean="0">
                <a:solidFill>
                  <a:prstClr val="black"/>
                </a:solidFill>
                <a:latin typeface="Arial" pitchFamily="34" charset="0"/>
              </a:rPr>
              <a:t> </a:t>
            </a:r>
            <a:r>
              <a:rPr lang="en-US" sz="2800" dirty="0" err="1">
                <a:solidFill>
                  <a:prstClr val="black"/>
                </a:solidFill>
                <a:latin typeface="Arial" pitchFamily="34" charset="0"/>
              </a:rPr>
              <a:t>yoʼllarini</a:t>
            </a:r>
            <a:r>
              <a:rPr lang="en-US" sz="2800" dirty="0">
                <a:solidFill>
                  <a:prstClr val="black"/>
                </a:solidFill>
                <a:latin typeface="Arial" pitchFamily="34" charset="0"/>
              </a:rPr>
              <a:t> </a:t>
            </a:r>
            <a:r>
              <a:rPr lang="en-US" sz="2800" dirty="0" err="1">
                <a:solidFill>
                  <a:prstClr val="black"/>
                </a:solidFill>
                <a:latin typeface="Arial" pitchFamily="34" charset="0"/>
              </a:rPr>
              <a:t>biladigan</a:t>
            </a:r>
            <a:r>
              <a:rPr lang="en-US" sz="2800" dirty="0">
                <a:solidFill>
                  <a:prstClr val="black"/>
                </a:solidFill>
                <a:latin typeface="Arial" pitchFamily="34" charset="0"/>
              </a:rPr>
              <a:t> </a:t>
            </a:r>
            <a:r>
              <a:rPr lang="en-US" sz="2800" dirty="0" err="1">
                <a:solidFill>
                  <a:prstClr val="black"/>
                </a:solidFill>
                <a:latin typeface="Arial" pitchFamily="34" charset="0"/>
              </a:rPr>
              <a:t>muallim</a:t>
            </a:r>
            <a:r>
              <a:rPr lang="en-US" sz="2800" dirty="0">
                <a:solidFill>
                  <a:prstClr val="black"/>
                </a:solidFill>
                <a:latin typeface="Arial" pitchFamily="34" charset="0"/>
              </a:rPr>
              <a:t> </a:t>
            </a:r>
            <a:r>
              <a:rPr lang="en-US" sz="2800" dirty="0" err="1">
                <a:solidFill>
                  <a:prstClr val="black"/>
                </a:solidFill>
                <a:latin typeface="Arial" pitchFamily="34" charset="0"/>
              </a:rPr>
              <a:t>boʼlishi</a:t>
            </a:r>
            <a:r>
              <a:rPr lang="en-US" sz="2800" dirty="0">
                <a:solidFill>
                  <a:prstClr val="black"/>
                </a:solidFill>
                <a:latin typeface="Arial" pitchFamily="34" charset="0"/>
              </a:rPr>
              <a:t> </a:t>
            </a:r>
            <a:r>
              <a:rPr lang="en-US" sz="2800" dirty="0" err="1">
                <a:solidFill>
                  <a:prstClr val="black"/>
                </a:solidFill>
                <a:latin typeface="Arial" pitchFamily="34" charset="0"/>
              </a:rPr>
              <a:t>zarur</a:t>
            </a:r>
            <a:r>
              <a:rPr lang="en-US" sz="2800" dirty="0">
                <a:solidFill>
                  <a:prstClr val="black"/>
                </a:solidFill>
                <a:latin typeface="Arial" pitchFamily="34" charset="0"/>
              </a:rPr>
              <a:t> </a:t>
            </a:r>
            <a:r>
              <a:rPr lang="en-US" sz="2800" dirty="0" err="1">
                <a:solidFill>
                  <a:prstClr val="black"/>
                </a:solidFill>
                <a:latin typeface="Arial" pitchFamily="34" charset="0"/>
              </a:rPr>
              <a:t>deydi</a:t>
            </a:r>
            <a:r>
              <a:rPr lang="en-US" sz="2800" dirty="0">
                <a:solidFill>
                  <a:prstClr val="black"/>
                </a:solidFill>
                <a:latin typeface="Arial" pitchFamily="34" charset="0"/>
              </a:rPr>
              <a:t>. </a:t>
            </a:r>
            <a:r>
              <a:rPr lang="en-US" sz="2800" dirty="0" err="1">
                <a:solidFill>
                  <a:prstClr val="black"/>
                </a:solidFill>
                <a:latin typeface="Arial" pitchFamily="34" charset="0"/>
              </a:rPr>
              <a:t>Masalan</a:t>
            </a:r>
            <a:r>
              <a:rPr lang="en-US" sz="2800" dirty="0">
                <a:solidFill>
                  <a:prstClr val="black"/>
                </a:solidFill>
                <a:latin typeface="Arial" pitchFamily="34" charset="0"/>
              </a:rPr>
              <a:t>: "</a:t>
            </a:r>
            <a:r>
              <a:rPr lang="en-US" sz="2800" dirty="0" err="1">
                <a:solidFill>
                  <a:prstClr val="black"/>
                </a:solidFill>
                <a:latin typeface="Arial" pitchFamily="34" charset="0"/>
              </a:rPr>
              <a:t>Mahbub-ul-qulub</a:t>
            </a:r>
            <a:r>
              <a:rPr lang="en-US" sz="2800" dirty="0">
                <a:solidFill>
                  <a:prstClr val="black"/>
                </a:solidFill>
                <a:latin typeface="Arial" pitchFamily="34" charset="0"/>
              </a:rPr>
              <a:t>" </a:t>
            </a:r>
            <a:r>
              <a:rPr lang="en-US" sz="2800" dirty="0" err="1">
                <a:solidFill>
                  <a:prstClr val="black"/>
                </a:solidFill>
                <a:latin typeface="Arial" pitchFamily="34" charset="0"/>
              </a:rPr>
              <a:t>asarida</a:t>
            </a:r>
            <a:r>
              <a:rPr lang="en-US" sz="2800" dirty="0">
                <a:solidFill>
                  <a:prstClr val="black"/>
                </a:solidFill>
                <a:latin typeface="Arial" pitchFamily="34" charset="0"/>
              </a:rPr>
              <a:t> </a:t>
            </a:r>
            <a:r>
              <a:rPr lang="en-US" sz="2800" dirty="0" err="1">
                <a:solidFill>
                  <a:prstClr val="black"/>
                </a:solidFill>
                <a:latin typeface="Arial" pitchFamily="34" charset="0"/>
              </a:rPr>
              <a:t>maktabdorlar</a:t>
            </a:r>
            <a:r>
              <a:rPr lang="en-US" sz="2800" dirty="0">
                <a:solidFill>
                  <a:prstClr val="black"/>
                </a:solidFill>
                <a:latin typeface="Arial" pitchFamily="34" charset="0"/>
              </a:rPr>
              <a:t> </a:t>
            </a:r>
            <a:r>
              <a:rPr lang="en-US" sz="2800" dirty="0" err="1">
                <a:solidFill>
                  <a:prstClr val="black"/>
                </a:solidFill>
                <a:latin typeface="Arial" pitchFamily="34" charset="0"/>
              </a:rPr>
              <a:t>haqida</a:t>
            </a:r>
            <a:r>
              <a:rPr lang="en-US" sz="2800" dirty="0">
                <a:solidFill>
                  <a:prstClr val="black"/>
                </a:solidFill>
                <a:latin typeface="Arial" pitchFamily="34" charset="0"/>
              </a:rPr>
              <a:t> </a:t>
            </a:r>
            <a:r>
              <a:rPr lang="en-US" sz="2800" dirty="0" err="1">
                <a:solidFill>
                  <a:prstClr val="black"/>
                </a:solidFill>
                <a:latin typeface="Arial" pitchFamily="34" charset="0"/>
              </a:rPr>
              <a:t>fikr</a:t>
            </a:r>
            <a:r>
              <a:rPr lang="en-US" sz="2800" dirty="0">
                <a:solidFill>
                  <a:prstClr val="black"/>
                </a:solidFill>
                <a:latin typeface="Arial" pitchFamily="34" charset="0"/>
              </a:rPr>
              <a:t> </a:t>
            </a:r>
            <a:r>
              <a:rPr lang="en-US" sz="2800" dirty="0" err="1">
                <a:solidFill>
                  <a:prstClr val="black"/>
                </a:solidFill>
                <a:latin typeface="Arial" pitchFamily="34" charset="0"/>
              </a:rPr>
              <a:t>yuritar</a:t>
            </a:r>
            <a:r>
              <a:rPr lang="en-US" sz="2800" dirty="0">
                <a:solidFill>
                  <a:prstClr val="black"/>
                </a:solidFill>
                <a:latin typeface="Arial" pitchFamily="34" charset="0"/>
              </a:rPr>
              <a:t> </a:t>
            </a:r>
            <a:r>
              <a:rPr lang="en-US" sz="2800" dirty="0" err="1">
                <a:solidFill>
                  <a:prstClr val="black"/>
                </a:solidFill>
                <a:latin typeface="Arial" pitchFamily="34" charset="0"/>
              </a:rPr>
              <a:t>ekan</a:t>
            </a:r>
            <a:r>
              <a:rPr lang="en-US" sz="2800" dirty="0">
                <a:solidFill>
                  <a:prstClr val="black"/>
                </a:solidFill>
                <a:latin typeface="Arial" pitchFamily="34" charset="0"/>
              </a:rPr>
              <a:t>, </a:t>
            </a:r>
            <a:r>
              <a:rPr lang="en-US" sz="2800" dirty="0" err="1">
                <a:solidFill>
                  <a:prstClr val="black"/>
                </a:solidFill>
                <a:latin typeface="Arial" pitchFamily="34" charset="0"/>
              </a:rPr>
              <a:t>ularning</a:t>
            </a:r>
            <a:r>
              <a:rPr lang="en-US" sz="2800" dirty="0">
                <a:solidFill>
                  <a:prstClr val="black"/>
                </a:solidFill>
                <a:latin typeface="Arial" pitchFamily="34" charset="0"/>
              </a:rPr>
              <a:t> </a:t>
            </a:r>
            <a:r>
              <a:rPr lang="en-US" sz="2800" dirty="0" err="1">
                <a:solidFill>
                  <a:prstClr val="black"/>
                </a:solidFill>
                <a:latin typeface="Arial" pitchFamily="34" charset="0"/>
              </a:rPr>
              <a:t>oʼta</a:t>
            </a:r>
            <a:r>
              <a:rPr lang="en-US" sz="2800" dirty="0">
                <a:solidFill>
                  <a:prstClr val="black"/>
                </a:solidFill>
                <a:latin typeface="Arial" pitchFamily="34" charset="0"/>
              </a:rPr>
              <a:t> </a:t>
            </a:r>
            <a:r>
              <a:rPr lang="en-US" sz="2800" dirty="0" err="1">
                <a:solidFill>
                  <a:prstClr val="black"/>
                </a:solidFill>
                <a:latin typeface="Arial" pitchFamily="34" charset="0"/>
              </a:rPr>
              <a:t>qattiqqul</a:t>
            </a:r>
            <a:r>
              <a:rPr lang="en-US" sz="2800" dirty="0">
                <a:solidFill>
                  <a:prstClr val="black"/>
                </a:solidFill>
                <a:latin typeface="Arial" pitchFamily="34" charset="0"/>
              </a:rPr>
              <a:t>, </a:t>
            </a:r>
            <a:r>
              <a:rPr lang="en-US" sz="2800" dirty="0" err="1">
                <a:solidFill>
                  <a:prstClr val="black"/>
                </a:solidFill>
                <a:latin typeface="Arial" pitchFamily="34" charset="0"/>
              </a:rPr>
              <a:t>johil</a:t>
            </a:r>
            <a:r>
              <a:rPr lang="en-US" sz="2800" dirty="0">
                <a:solidFill>
                  <a:prstClr val="black"/>
                </a:solidFill>
                <a:latin typeface="Arial" pitchFamily="34" charset="0"/>
              </a:rPr>
              <a:t> </a:t>
            </a:r>
            <a:r>
              <a:rPr lang="en-US" sz="2800" dirty="0" err="1">
                <a:solidFill>
                  <a:prstClr val="black"/>
                </a:solidFill>
                <a:latin typeface="Arial" pitchFamily="34" charset="0"/>
              </a:rPr>
              <a:t>va</a:t>
            </a:r>
            <a:r>
              <a:rPr lang="en-US" sz="2800" dirty="0">
                <a:solidFill>
                  <a:prstClr val="black"/>
                </a:solidFill>
                <a:latin typeface="Arial" pitchFamily="34" charset="0"/>
              </a:rPr>
              <a:t> </a:t>
            </a:r>
            <a:r>
              <a:rPr lang="en-US" sz="2800" dirty="0" err="1">
                <a:solidFill>
                  <a:prstClr val="black"/>
                </a:solidFill>
                <a:latin typeface="Arial" pitchFamily="34" charset="0"/>
              </a:rPr>
              <a:t>taʼmagirlarini</a:t>
            </a:r>
            <a:r>
              <a:rPr lang="en-US" sz="2800" dirty="0">
                <a:solidFill>
                  <a:prstClr val="black"/>
                </a:solidFill>
                <a:latin typeface="Arial" pitchFamily="34" charset="0"/>
              </a:rPr>
              <a:t>: "</a:t>
            </a:r>
            <a:r>
              <a:rPr lang="en-US" sz="2800" dirty="0" err="1">
                <a:solidFill>
                  <a:prstClr val="black"/>
                </a:solidFill>
                <a:latin typeface="Arial" pitchFamily="34" charset="0"/>
              </a:rPr>
              <a:t>Maktab</a:t>
            </a:r>
            <a:r>
              <a:rPr lang="en-US" sz="2800" dirty="0">
                <a:solidFill>
                  <a:prstClr val="black"/>
                </a:solidFill>
                <a:latin typeface="Arial" pitchFamily="34" charset="0"/>
              </a:rPr>
              <a:t> </a:t>
            </a:r>
            <a:r>
              <a:rPr lang="en-US" sz="2800" dirty="0" err="1" smtClean="0">
                <a:solidFill>
                  <a:prstClr val="black"/>
                </a:solidFill>
                <a:latin typeface="Arial" pitchFamily="34" charset="0"/>
              </a:rPr>
              <a:t>tutuvchi</a:t>
            </a:r>
            <a:r>
              <a:rPr lang="uz-Cyrl-UZ" sz="2800" dirty="0" smtClean="0">
                <a:solidFill>
                  <a:prstClr val="black"/>
                </a:solidFill>
                <a:latin typeface="Arial" pitchFamily="34" charset="0"/>
              </a:rPr>
              <a:t>...</a:t>
            </a:r>
            <a:r>
              <a:rPr lang="en-US" sz="2800" dirty="0" smtClean="0">
                <a:solidFill>
                  <a:prstClr val="black"/>
                </a:solidFill>
                <a:latin typeface="Arial" pitchFamily="34" charset="0"/>
              </a:rPr>
              <a:t> </a:t>
            </a:r>
            <a:r>
              <a:rPr lang="en-US" sz="2800" dirty="0" err="1">
                <a:solidFill>
                  <a:prstClr val="black"/>
                </a:solidFill>
                <a:latin typeface="Arial" pitchFamily="34" charset="0"/>
              </a:rPr>
              <a:t>gunohsiz</a:t>
            </a:r>
            <a:r>
              <a:rPr lang="en-US" sz="2800" dirty="0">
                <a:solidFill>
                  <a:prstClr val="black"/>
                </a:solidFill>
                <a:latin typeface="Arial" pitchFamily="34" charset="0"/>
              </a:rPr>
              <a:t> </a:t>
            </a:r>
            <a:r>
              <a:rPr lang="en-US" sz="2800" dirty="0" err="1">
                <a:solidFill>
                  <a:prstClr val="black"/>
                </a:solidFill>
                <a:latin typeface="Arial" pitchFamily="34" charset="0"/>
              </a:rPr>
              <a:t>yosh</a:t>
            </a:r>
            <a:r>
              <a:rPr lang="en-US" sz="2800" dirty="0">
                <a:solidFill>
                  <a:prstClr val="black"/>
                </a:solidFill>
                <a:latin typeface="Arial" pitchFamily="34" charset="0"/>
              </a:rPr>
              <a:t> </a:t>
            </a:r>
            <a:r>
              <a:rPr lang="en-US" sz="2800" dirty="0" err="1">
                <a:solidFill>
                  <a:prstClr val="black"/>
                </a:solidFill>
                <a:latin typeface="Arial" pitchFamily="34" charset="0"/>
              </a:rPr>
              <a:t>bolalarni</a:t>
            </a:r>
            <a:r>
              <a:rPr lang="en-US" sz="2800" dirty="0">
                <a:solidFill>
                  <a:prstClr val="black"/>
                </a:solidFill>
                <a:latin typeface="Arial" pitchFamily="34" charset="0"/>
              </a:rPr>
              <a:t> </a:t>
            </a:r>
            <a:r>
              <a:rPr lang="en-US" sz="2800" dirty="0" err="1">
                <a:solidFill>
                  <a:prstClr val="black"/>
                </a:solidFill>
                <a:latin typeface="Arial" pitchFamily="34" charset="0"/>
              </a:rPr>
              <a:t>jafo</a:t>
            </a:r>
            <a:r>
              <a:rPr lang="en-US" sz="2800" dirty="0">
                <a:solidFill>
                  <a:prstClr val="black"/>
                </a:solidFill>
                <a:latin typeface="Arial" pitchFamily="34" charset="0"/>
              </a:rPr>
              <a:t> </a:t>
            </a:r>
            <a:r>
              <a:rPr lang="en-US" sz="2800" dirty="0" err="1">
                <a:solidFill>
                  <a:prstClr val="black"/>
                </a:solidFill>
                <a:latin typeface="Arial" pitchFamily="34" charset="0"/>
              </a:rPr>
              <a:t>qiluvchidir</a:t>
            </a:r>
            <a:r>
              <a:rPr lang="en-US" sz="2800" dirty="0">
                <a:solidFill>
                  <a:prstClr val="black"/>
                </a:solidFill>
                <a:latin typeface="Arial" pitchFamily="34" charset="0"/>
              </a:rPr>
              <a:t>", - deb </a:t>
            </a:r>
            <a:r>
              <a:rPr lang="en-US" sz="2800" dirty="0" err="1">
                <a:solidFill>
                  <a:prstClr val="black"/>
                </a:solidFill>
                <a:latin typeface="Arial" pitchFamily="34" charset="0"/>
              </a:rPr>
              <a:t>yozadi</a:t>
            </a:r>
            <a:r>
              <a:rPr lang="en-US" sz="2800" dirty="0">
                <a:solidFill>
                  <a:prstClr val="black"/>
                </a:solidFill>
                <a:latin typeface="Arial" pitchFamily="34" charset="0"/>
              </a:rPr>
              <a:t>. </a:t>
            </a:r>
            <a:r>
              <a:rPr lang="en-US" sz="2800" dirty="0" err="1">
                <a:solidFill>
                  <a:prstClr val="black"/>
                </a:solidFill>
                <a:latin typeface="Arial" pitchFamily="34" charset="0"/>
              </a:rPr>
              <a:t>Shu</a:t>
            </a:r>
            <a:r>
              <a:rPr lang="en-US" sz="2800" dirty="0">
                <a:solidFill>
                  <a:prstClr val="black"/>
                </a:solidFill>
                <a:latin typeface="Arial" pitchFamily="34" charset="0"/>
              </a:rPr>
              <a:t> </a:t>
            </a:r>
            <a:r>
              <a:rPr lang="en-US" sz="2800" dirty="0" err="1">
                <a:solidFill>
                  <a:prstClr val="black"/>
                </a:solidFill>
                <a:latin typeface="Arial" pitchFamily="34" charset="0"/>
              </a:rPr>
              <a:t>bilan</a:t>
            </a:r>
            <a:r>
              <a:rPr lang="en-US" sz="2800" dirty="0">
                <a:solidFill>
                  <a:prstClr val="black"/>
                </a:solidFill>
                <a:latin typeface="Arial" pitchFamily="34" charset="0"/>
              </a:rPr>
              <a:t> </a:t>
            </a:r>
            <a:r>
              <a:rPr lang="en-US" sz="2800" dirty="0" err="1">
                <a:solidFill>
                  <a:prstClr val="black"/>
                </a:solidFill>
                <a:latin typeface="Arial" pitchFamily="34" charset="0"/>
              </a:rPr>
              <a:t>birga</a:t>
            </a:r>
            <a:r>
              <a:rPr lang="en-US" sz="2800" dirty="0">
                <a:solidFill>
                  <a:prstClr val="black"/>
                </a:solidFill>
                <a:latin typeface="Arial" pitchFamily="34" charset="0"/>
              </a:rPr>
              <a:t> </a:t>
            </a:r>
            <a:r>
              <a:rPr lang="en-US" sz="2800" dirty="0" err="1">
                <a:solidFill>
                  <a:prstClr val="black"/>
                </a:solidFill>
                <a:latin typeface="Arial" pitchFamily="34" charset="0"/>
              </a:rPr>
              <a:t>oʼqituvchining</a:t>
            </a:r>
            <a:r>
              <a:rPr lang="en-US" sz="2800" dirty="0">
                <a:solidFill>
                  <a:prstClr val="black"/>
                </a:solidFill>
                <a:latin typeface="Arial" pitchFamily="34" charset="0"/>
              </a:rPr>
              <a:t> </a:t>
            </a:r>
            <a:r>
              <a:rPr lang="en-US" sz="2800" dirty="0" err="1">
                <a:solidFill>
                  <a:prstClr val="black"/>
                </a:solidFill>
                <a:latin typeface="Arial" pitchFamily="34" charset="0"/>
              </a:rPr>
              <a:t>mehnatining</a:t>
            </a:r>
            <a:r>
              <a:rPr lang="en-US" sz="2800" dirty="0">
                <a:solidFill>
                  <a:prstClr val="black"/>
                </a:solidFill>
                <a:latin typeface="Arial" pitchFamily="34" charset="0"/>
              </a:rPr>
              <a:t> </a:t>
            </a:r>
            <a:r>
              <a:rPr lang="en-US" sz="2800" dirty="0" err="1">
                <a:solidFill>
                  <a:prstClr val="black"/>
                </a:solidFill>
                <a:latin typeface="Arial" pitchFamily="34" charset="0"/>
              </a:rPr>
              <a:t>ogʼirligini</a:t>
            </a:r>
            <a:r>
              <a:rPr lang="en-US" sz="2800" dirty="0">
                <a:solidFill>
                  <a:prstClr val="black"/>
                </a:solidFill>
                <a:latin typeface="Arial" pitchFamily="34" charset="0"/>
              </a:rPr>
              <a:t> </a:t>
            </a:r>
            <a:r>
              <a:rPr lang="en-US" sz="2800" dirty="0" err="1">
                <a:solidFill>
                  <a:prstClr val="black"/>
                </a:solidFill>
                <a:latin typeface="Arial" pitchFamily="34" charset="0"/>
              </a:rPr>
              <a:t>holisona</a:t>
            </a:r>
            <a:r>
              <a:rPr lang="en-US" sz="2800" dirty="0">
                <a:solidFill>
                  <a:prstClr val="black"/>
                </a:solidFill>
                <a:latin typeface="Arial" pitchFamily="34" charset="0"/>
              </a:rPr>
              <a:t> </a:t>
            </a:r>
            <a:r>
              <a:rPr lang="en-US" sz="2800" dirty="0" err="1">
                <a:solidFill>
                  <a:prstClr val="black"/>
                </a:solidFill>
                <a:latin typeface="Arial" pitchFamily="34" charset="0"/>
              </a:rPr>
              <a:t>baholaydi</a:t>
            </a:r>
            <a:r>
              <a:rPr lang="en-US" sz="2800" dirty="0">
                <a:solidFill>
                  <a:prstClr val="black"/>
                </a:solidFill>
                <a:latin typeface="Arial" pitchFamily="34" charset="0"/>
              </a:rPr>
              <a:t>:</a:t>
            </a:r>
            <a:endParaRPr lang="ru-RU" sz="2800" dirty="0">
              <a:solidFill>
                <a:prstClr val="black"/>
              </a:solidFill>
              <a:latin typeface="Arial"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8243455" y="234639"/>
            <a:ext cx="3787516" cy="6138451"/>
          </a:xfrm>
          <a:prstGeom prst="rect">
            <a:avLst/>
          </a:prstGeom>
          <a:noFill/>
          <a:ln w="9525">
            <a:noFill/>
            <a:miter lim="800000"/>
            <a:headEnd/>
            <a:tailEnd/>
          </a:ln>
          <a:effectLst/>
        </p:spPr>
      </p:pic>
    </p:spTree>
    <p:extLst>
      <p:ext uri="{BB962C8B-B14F-4D97-AF65-F5344CB8AC3E}">
        <p14:creationId xmlns="" xmlns:p14="http://schemas.microsoft.com/office/powerpoint/2010/main" val="939613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несколько документов 3"/>
          <p:cNvSpPr/>
          <p:nvPr/>
        </p:nvSpPr>
        <p:spPr>
          <a:xfrm>
            <a:off x="1095469" y="1052736"/>
            <a:ext cx="9877331" cy="4824536"/>
          </a:xfrm>
          <a:prstGeom prst="flowChartMultidocumen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dirty="0" err="1">
                <a:latin typeface="Times New Roman" panose="02020603050405020304" pitchFamily="18" charset="0"/>
                <a:cs typeface="Times New Roman" panose="02020603050405020304" pitchFamily="18" charset="0"/>
              </a:rPr>
              <a:t>Tarbiyaning</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qanday</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turlari</a:t>
            </a:r>
            <a:r>
              <a:rPr lang="en-US" sz="6600" dirty="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bor</a:t>
            </a:r>
            <a:r>
              <a:rPr lang="en-US" sz="6600" dirty="0" smtClean="0">
                <a:latin typeface="Times New Roman" panose="02020603050405020304" pitchFamily="18" charset="0"/>
                <a:cs typeface="Times New Roman" panose="02020603050405020304" pitchFamily="18" charset="0"/>
              </a:rPr>
              <a:t>?</a:t>
            </a:r>
            <a:endParaRPr lang="ru-RU" sz="66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390306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Цилиндр 1"/>
          <p:cNvSpPr/>
          <p:nvPr/>
        </p:nvSpPr>
        <p:spPr>
          <a:xfrm>
            <a:off x="1680128" y="712078"/>
            <a:ext cx="1215704" cy="5544616"/>
          </a:xfrm>
          <a:prstGeom prst="can">
            <a:avLst/>
          </a:prstGeom>
        </p:spPr>
        <p:style>
          <a:lnRef idx="1">
            <a:schemeClr val="accent2"/>
          </a:lnRef>
          <a:fillRef idx="2">
            <a:schemeClr val="accent2"/>
          </a:fillRef>
          <a:effectRef idx="1">
            <a:schemeClr val="accent2"/>
          </a:effectRef>
          <a:fontRef idx="minor">
            <a:schemeClr val="dk1"/>
          </a:fontRef>
        </p:style>
        <p:txBody>
          <a:bodyPr vert="vert270" rtlCol="0" anchor="ctr"/>
          <a:lstStyle/>
          <a:p>
            <a:pPr algn="ctr"/>
            <a:r>
              <a:rPr lang="en-US" sz="3600" dirty="0" err="1" smtClean="0"/>
              <a:t>Tarbiya</a:t>
            </a:r>
            <a:r>
              <a:rPr lang="en-US" sz="3600" dirty="0" smtClean="0"/>
              <a:t> </a:t>
            </a:r>
            <a:r>
              <a:rPr lang="en-US" sz="3600" dirty="0" err="1" smtClean="0"/>
              <a:t>turlari</a:t>
            </a:r>
            <a:r>
              <a:rPr lang="en-US" sz="3600" dirty="0" smtClean="0"/>
              <a:t> </a:t>
            </a:r>
            <a:endParaRPr lang="ru-RU" sz="3600" dirty="0"/>
          </a:p>
        </p:txBody>
      </p:sp>
      <p:sp>
        <p:nvSpPr>
          <p:cNvPr id="3" name="Овал 2"/>
          <p:cNvSpPr/>
          <p:nvPr/>
        </p:nvSpPr>
        <p:spPr>
          <a:xfrm>
            <a:off x="3215680" y="620688"/>
            <a:ext cx="2808312" cy="100811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uz-Cyrl-UZ"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Aqliy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tarbiya</a:t>
            </a:r>
            <a:r>
              <a:rPr lang="en-US" sz="3200" dirty="0" smtClean="0">
                <a:latin typeface="Times New Roman" panose="02020603050405020304" pitchFamily="18" charset="0"/>
                <a:cs typeface="Times New Roman" panose="02020603050405020304" pitchFamily="18" charset="0"/>
              </a:rPr>
              <a:t> </a:t>
            </a:r>
            <a:endParaRPr lang="ru-RU" sz="32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6312024" y="712078"/>
            <a:ext cx="3168352" cy="5389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err="1" smtClean="0">
                <a:latin typeface="Times New Roman" panose="02020603050405020304" pitchFamily="18" charset="0"/>
                <a:cs typeface="Times New Roman" panose="02020603050405020304" pitchFamily="18" charset="0"/>
              </a:rPr>
              <a:t>Ahloqiy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tarbiya</a:t>
            </a:r>
            <a:endParaRPr lang="ru-RU" sz="3200" dirty="0">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4604667" y="1717836"/>
            <a:ext cx="4176464" cy="61795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dirty="0" err="1" smtClean="0">
                <a:latin typeface="Times New Roman" panose="02020603050405020304" pitchFamily="18" charset="0"/>
                <a:cs typeface="Times New Roman" panose="02020603050405020304" pitchFamily="18" charset="0"/>
              </a:rPr>
              <a:t>Jismoniy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tarbiya</a:t>
            </a:r>
            <a:r>
              <a:rPr lang="en-US" sz="3200" dirty="0" smtClean="0">
                <a:latin typeface="Times New Roman" panose="02020603050405020304" pitchFamily="18" charset="0"/>
                <a:cs typeface="Times New Roman" panose="02020603050405020304" pitchFamily="18" charset="0"/>
              </a:rPr>
              <a:t> </a:t>
            </a:r>
            <a:endParaRPr lang="ru-RU" sz="3200" dirty="0">
              <a:latin typeface="Times New Roman" panose="02020603050405020304" pitchFamily="18" charset="0"/>
              <a:cs typeface="Times New Roman" panose="02020603050405020304" pitchFamily="18" charset="0"/>
            </a:endParaRPr>
          </a:p>
        </p:txBody>
      </p:sp>
      <p:sp>
        <p:nvSpPr>
          <p:cNvPr id="7" name="Овал 6"/>
          <p:cNvSpPr/>
          <p:nvPr/>
        </p:nvSpPr>
        <p:spPr>
          <a:xfrm>
            <a:off x="3164507" y="2811002"/>
            <a:ext cx="2880320" cy="91902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Estetik</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tarbiya</a:t>
            </a:r>
            <a:r>
              <a:rPr lang="en-US" sz="2800" dirty="0" smtClean="0">
                <a:latin typeface="Times New Roman" panose="02020603050405020304" pitchFamily="18" charset="0"/>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3107038" y="3965403"/>
            <a:ext cx="3672408" cy="90375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err="1" smtClean="0">
                <a:latin typeface="Times New Roman" panose="02020603050405020304" pitchFamily="18" charset="0"/>
                <a:cs typeface="Times New Roman" panose="02020603050405020304" pitchFamily="18" charset="0"/>
              </a:rPr>
              <a:t>Ijtimoiy-siyosiy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tarbiya</a:t>
            </a:r>
            <a:endParaRPr lang="ru-RU" sz="3200" dirty="0">
              <a:latin typeface="Times New Roman" panose="02020603050405020304" pitchFamily="18" charset="0"/>
              <a:cs typeface="Times New Roman" panose="02020603050405020304" pitchFamily="18" charset="0"/>
            </a:endParaRPr>
          </a:p>
        </p:txBody>
      </p:sp>
      <p:sp>
        <p:nvSpPr>
          <p:cNvPr id="5" name="Блок-схема: подготовка 4"/>
          <p:cNvSpPr/>
          <p:nvPr/>
        </p:nvSpPr>
        <p:spPr>
          <a:xfrm>
            <a:off x="7656793" y="2686556"/>
            <a:ext cx="2808312" cy="1167918"/>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Mehnat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tarbiyasi</a:t>
            </a:r>
            <a:endParaRPr lang="ru-RU" sz="2800" dirty="0">
              <a:latin typeface="Times New Roman" panose="02020603050405020304" pitchFamily="18" charset="0"/>
              <a:cs typeface="Times New Roman" panose="02020603050405020304" pitchFamily="18" charset="0"/>
            </a:endParaRPr>
          </a:p>
        </p:txBody>
      </p:sp>
      <p:sp>
        <p:nvSpPr>
          <p:cNvPr id="9" name="Блок-схема: знак завершения 8"/>
          <p:cNvSpPr/>
          <p:nvPr/>
        </p:nvSpPr>
        <p:spPr>
          <a:xfrm>
            <a:off x="6672064" y="5013177"/>
            <a:ext cx="2808312" cy="1118197"/>
          </a:xfrm>
          <a:prstGeom prst="flowChartTermina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Ekologik</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tarbiya</a:t>
            </a:r>
            <a:endParaRPr lang="ru-RU" sz="2800" dirty="0">
              <a:latin typeface="Times New Roman" panose="02020603050405020304" pitchFamily="18" charset="0"/>
              <a:cs typeface="Times New Roman" panose="02020603050405020304" pitchFamily="18" charset="0"/>
            </a:endParaRPr>
          </a:p>
        </p:txBody>
      </p:sp>
      <p:sp>
        <p:nvSpPr>
          <p:cNvPr id="10" name="Блок-схема: ручной ввод 9"/>
          <p:cNvSpPr/>
          <p:nvPr/>
        </p:nvSpPr>
        <p:spPr>
          <a:xfrm>
            <a:off x="3503712" y="5013177"/>
            <a:ext cx="2592288" cy="1360463"/>
          </a:xfrm>
          <a:prstGeom prst="flowChartManualInp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C00000"/>
                </a:solidFill>
                <a:latin typeface="Times New Roman" panose="02020603050405020304" pitchFamily="18" charset="0"/>
                <a:cs typeface="Times New Roman" panose="02020603050405020304" pitchFamily="18" charset="0"/>
              </a:rPr>
              <a:t>Iqtisodiy</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tarbiya</a:t>
            </a:r>
            <a:endParaRPr lang="ru-RU" sz="28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8447993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7574" y="461327"/>
            <a:ext cx="10161639" cy="5954221"/>
          </a:xfrm>
        </p:spPr>
        <p:txBody>
          <a:bodyPr>
            <a:normAutofit fontScale="90000"/>
          </a:bodyPr>
          <a:lstStyle/>
          <a:p>
            <a:pPr algn="just"/>
            <a:r>
              <a:rPr lang="en-US" sz="3200" dirty="0" smtClean="0">
                <a:solidFill>
                  <a:srgbClr val="C00000"/>
                </a:solidFill>
              </a:rPr>
              <a:t>    1) </a:t>
            </a:r>
            <a:r>
              <a:rPr lang="en-US" sz="3200" dirty="0" err="1" smtClean="0">
                <a:solidFill>
                  <a:srgbClr val="C00000"/>
                </a:solidFill>
              </a:rPr>
              <a:t>axloqiy</a:t>
            </a:r>
            <a:r>
              <a:rPr lang="en-US" sz="3200" dirty="0" smtClean="0">
                <a:solidFill>
                  <a:srgbClr val="C00000"/>
                </a:solidFill>
              </a:rPr>
              <a:t> </a:t>
            </a:r>
            <a:r>
              <a:rPr lang="en-US" sz="3200" dirty="0" err="1" smtClean="0">
                <a:solidFill>
                  <a:srgbClr val="C00000"/>
                </a:solidFill>
              </a:rPr>
              <a:t>tarbiya</a:t>
            </a:r>
            <a:r>
              <a:rPr lang="en-US" sz="3200" dirty="0" smtClean="0"/>
              <a:t>- </a:t>
            </a:r>
            <a:r>
              <a:rPr lang="en-US" sz="3200" dirty="0" err="1" smtClean="0"/>
              <a:t>o’quvchilarni</a:t>
            </a:r>
            <a:r>
              <a:rPr lang="en-US" sz="3200" dirty="0" smtClean="0"/>
              <a:t> </a:t>
            </a:r>
            <a:r>
              <a:rPr lang="en-US" sz="3200" dirty="0" err="1" smtClean="0"/>
              <a:t>ijtimoiy-axloqiy</a:t>
            </a:r>
            <a:r>
              <a:rPr lang="en-US" sz="3200" dirty="0" smtClean="0"/>
              <a:t> </a:t>
            </a:r>
            <a:r>
              <a:rPr lang="en-US" sz="3200" dirty="0" err="1" smtClean="0"/>
              <a:t>me’yorlar</a:t>
            </a:r>
            <a:r>
              <a:rPr lang="en-US" sz="3200" dirty="0" smtClean="0"/>
              <a:t> </a:t>
            </a:r>
            <a:r>
              <a:rPr lang="en-US" sz="3200" dirty="0" err="1" smtClean="0"/>
              <a:t>mazmunidan</a:t>
            </a:r>
            <a:r>
              <a:rPr lang="en-US" sz="3200" dirty="0" smtClean="0"/>
              <a:t> </a:t>
            </a:r>
            <a:r>
              <a:rPr lang="en-US" sz="3200" dirty="0" err="1" smtClean="0"/>
              <a:t>habardor</a:t>
            </a:r>
            <a:r>
              <a:rPr lang="en-US" sz="3200" dirty="0" smtClean="0"/>
              <a:t> </a:t>
            </a:r>
            <a:r>
              <a:rPr lang="en-US" sz="3200" dirty="0" err="1" smtClean="0"/>
              <a:t>etish</a:t>
            </a:r>
            <a:r>
              <a:rPr lang="en-US" sz="3200" dirty="0" smtClean="0"/>
              <a:t>.  </a:t>
            </a:r>
            <a:br>
              <a:rPr lang="en-US" sz="3200" dirty="0" smtClean="0"/>
            </a:br>
            <a:r>
              <a:rPr lang="en-US" sz="3200" dirty="0" smtClean="0"/>
              <a:t>     </a:t>
            </a:r>
            <a:r>
              <a:rPr lang="en-US" sz="3200" dirty="0" smtClean="0">
                <a:solidFill>
                  <a:srgbClr val="C00000"/>
                </a:solidFill>
              </a:rPr>
              <a:t>2) </a:t>
            </a:r>
            <a:r>
              <a:rPr lang="en-US" sz="3200" dirty="0" err="1" smtClean="0">
                <a:solidFill>
                  <a:srgbClr val="C00000"/>
                </a:solidFill>
              </a:rPr>
              <a:t>aqliy</a:t>
            </a:r>
            <a:r>
              <a:rPr lang="en-US" sz="3200" dirty="0" smtClean="0">
                <a:solidFill>
                  <a:srgbClr val="C00000"/>
                </a:solidFill>
              </a:rPr>
              <a:t> </a:t>
            </a:r>
            <a:r>
              <a:rPr lang="en-US" sz="3200" dirty="0" err="1" smtClean="0">
                <a:solidFill>
                  <a:srgbClr val="C00000"/>
                </a:solidFill>
              </a:rPr>
              <a:t>tarbiya-</a:t>
            </a:r>
            <a:r>
              <a:rPr lang="en-US" sz="3200" dirty="0" err="1" smtClean="0"/>
              <a:t>o’quvchilarni</a:t>
            </a:r>
            <a:r>
              <a:rPr lang="en-US" sz="3200" dirty="0" smtClean="0"/>
              <a:t> </a:t>
            </a:r>
            <a:r>
              <a:rPr lang="en-US" sz="3200" dirty="0" err="1" smtClean="0"/>
              <a:t>ilm-fan,texnika</a:t>
            </a:r>
            <a:r>
              <a:rPr lang="en-US" sz="3200" dirty="0" smtClean="0"/>
              <a:t> </a:t>
            </a:r>
            <a:r>
              <a:rPr lang="en-US" sz="3200" dirty="0" err="1" smtClean="0"/>
              <a:t>va</a:t>
            </a:r>
            <a:r>
              <a:rPr lang="en-US" sz="3200" dirty="0" smtClean="0"/>
              <a:t> </a:t>
            </a:r>
            <a:r>
              <a:rPr lang="en-US" sz="3200" dirty="0" err="1" smtClean="0"/>
              <a:t>texnalogiya</a:t>
            </a:r>
            <a:r>
              <a:rPr lang="en-US" sz="3200" dirty="0" smtClean="0"/>
              <a:t> </a:t>
            </a:r>
            <a:r>
              <a:rPr lang="en-US" sz="3200" dirty="0" err="1" smtClean="0"/>
              <a:t>borasida</a:t>
            </a:r>
            <a:r>
              <a:rPr lang="en-US" sz="3200" dirty="0" smtClean="0"/>
              <a:t> </a:t>
            </a:r>
            <a:r>
              <a:rPr lang="en-US" sz="3200" dirty="0" err="1" smtClean="0"/>
              <a:t>qo’lga</a:t>
            </a:r>
            <a:r>
              <a:rPr lang="en-US" sz="3200" dirty="0" smtClean="0"/>
              <a:t> </a:t>
            </a:r>
            <a:r>
              <a:rPr lang="en-US" sz="3200" dirty="0" err="1" smtClean="0"/>
              <a:t>kiritilayotganyutuqlar,yangiliklar</a:t>
            </a:r>
            <a:r>
              <a:rPr lang="en-US" sz="3200" dirty="0" smtClean="0"/>
              <a:t> </a:t>
            </a:r>
            <a:r>
              <a:rPr lang="en-US" sz="3200" dirty="0" err="1" smtClean="0"/>
              <a:t>va</a:t>
            </a:r>
            <a:r>
              <a:rPr lang="en-US" sz="3200" dirty="0" smtClean="0"/>
              <a:t> </a:t>
            </a:r>
            <a:r>
              <a:rPr lang="en-US" sz="3200" dirty="0" err="1" smtClean="0"/>
              <a:t>kashfiyotlardan</a:t>
            </a:r>
            <a:r>
              <a:rPr lang="en-US" sz="3200" dirty="0" smtClean="0"/>
              <a:t>  </a:t>
            </a:r>
            <a:r>
              <a:rPr lang="en-US" sz="3200" dirty="0" err="1" smtClean="0"/>
              <a:t>boxabar</a:t>
            </a:r>
            <a:r>
              <a:rPr lang="en-US" sz="3200" dirty="0" smtClean="0"/>
              <a:t> </a:t>
            </a:r>
            <a:r>
              <a:rPr lang="en-US" sz="3200" dirty="0" err="1" smtClean="0"/>
              <a:t>etish</a:t>
            </a:r>
            <a:r>
              <a:rPr lang="en-US" sz="3200" dirty="0" smtClean="0"/>
              <a:t>.</a:t>
            </a:r>
            <a:br>
              <a:rPr lang="en-US" sz="3200" dirty="0" smtClean="0"/>
            </a:br>
            <a:r>
              <a:rPr lang="en-US" sz="3200" dirty="0" smtClean="0"/>
              <a:t>       </a:t>
            </a:r>
            <a:r>
              <a:rPr lang="en-US" sz="3200" dirty="0" smtClean="0">
                <a:solidFill>
                  <a:srgbClr val="C00000"/>
                </a:solidFill>
              </a:rPr>
              <a:t>3) </a:t>
            </a:r>
            <a:r>
              <a:rPr lang="en-US" sz="3200" dirty="0" err="1" smtClean="0">
                <a:solidFill>
                  <a:srgbClr val="C00000"/>
                </a:solidFill>
              </a:rPr>
              <a:t>jismoniy</a:t>
            </a:r>
            <a:r>
              <a:rPr lang="en-US" sz="3200" dirty="0" smtClean="0">
                <a:solidFill>
                  <a:srgbClr val="C00000"/>
                </a:solidFill>
              </a:rPr>
              <a:t> </a:t>
            </a:r>
            <a:r>
              <a:rPr lang="en-US" sz="3200" dirty="0" err="1" smtClean="0">
                <a:solidFill>
                  <a:srgbClr val="C00000"/>
                </a:solidFill>
              </a:rPr>
              <a:t>tarbiya</a:t>
            </a:r>
            <a:r>
              <a:rPr lang="en-US" sz="3200" dirty="0" err="1" smtClean="0"/>
              <a:t>-o’quvchilarni</a:t>
            </a:r>
            <a:r>
              <a:rPr lang="en-US" sz="3200" dirty="0" smtClean="0"/>
              <a:t> </a:t>
            </a:r>
            <a:r>
              <a:rPr lang="en-US" sz="3200" dirty="0" err="1" smtClean="0"/>
              <a:t>o’z</a:t>
            </a:r>
            <a:r>
              <a:rPr lang="en-US" sz="3200" dirty="0" smtClean="0"/>
              <a:t> </a:t>
            </a:r>
            <a:r>
              <a:rPr lang="en-US" sz="3200" dirty="0" err="1" smtClean="0"/>
              <a:t>sog’liklarini</a:t>
            </a:r>
            <a:r>
              <a:rPr lang="en-US" sz="3200" dirty="0" smtClean="0"/>
              <a:t> </a:t>
            </a:r>
            <a:r>
              <a:rPr lang="en-US" sz="3200" dirty="0" err="1" smtClean="0"/>
              <a:t>saqlash</a:t>
            </a:r>
            <a:r>
              <a:rPr lang="en-US" sz="3200" dirty="0" smtClean="0"/>
              <a:t> </a:t>
            </a:r>
            <a:r>
              <a:rPr lang="en-US" sz="3200" dirty="0" err="1" smtClean="0"/>
              <a:t>va</a:t>
            </a:r>
            <a:r>
              <a:rPr lang="en-US" sz="3200" dirty="0" smtClean="0"/>
              <a:t> </a:t>
            </a:r>
            <a:r>
              <a:rPr lang="en-US" sz="3200" dirty="0" err="1" smtClean="0"/>
              <a:t>mustaxkamlash,organizmni</a:t>
            </a:r>
            <a:r>
              <a:rPr lang="en-US" sz="3200" dirty="0" smtClean="0"/>
              <a:t> </a:t>
            </a:r>
            <a:r>
              <a:rPr lang="en-US" sz="3200" dirty="0" err="1" smtClean="0"/>
              <a:t>chiniqtirish,jismoniy</a:t>
            </a:r>
            <a:r>
              <a:rPr lang="en-US" sz="3200" dirty="0" smtClean="0"/>
              <a:t> </a:t>
            </a:r>
            <a:r>
              <a:rPr lang="en-US" sz="3200" dirty="0" err="1" smtClean="0"/>
              <a:t>jihatdan</a:t>
            </a:r>
            <a:r>
              <a:rPr lang="en-US" sz="3200" dirty="0" smtClean="0"/>
              <a:t> </a:t>
            </a:r>
            <a:r>
              <a:rPr lang="en-US" sz="3200" dirty="0" err="1" smtClean="0"/>
              <a:t>to’g’ri</a:t>
            </a:r>
            <a:r>
              <a:rPr lang="en-US" sz="3200" dirty="0" smtClean="0"/>
              <a:t> </a:t>
            </a:r>
            <a:r>
              <a:rPr lang="en-US" sz="3200" dirty="0" err="1" smtClean="0"/>
              <a:t>rivojlanishi</a:t>
            </a:r>
            <a:r>
              <a:rPr lang="en-US" sz="3200" dirty="0" smtClean="0"/>
              <a:t> </a:t>
            </a:r>
            <a:r>
              <a:rPr lang="en-US" sz="3200" dirty="0" err="1" smtClean="0"/>
              <a:t>va</a:t>
            </a:r>
            <a:r>
              <a:rPr lang="en-US" sz="3200" dirty="0" smtClean="0"/>
              <a:t> </a:t>
            </a:r>
            <a:r>
              <a:rPr lang="en-US" sz="3200" dirty="0" err="1" smtClean="0"/>
              <a:t>uning</a:t>
            </a:r>
            <a:r>
              <a:rPr lang="en-US" sz="3200" dirty="0" smtClean="0"/>
              <a:t> </a:t>
            </a:r>
            <a:r>
              <a:rPr lang="en-US" sz="3200" dirty="0" err="1" smtClean="0"/>
              <a:t>ishchanlik</a:t>
            </a:r>
            <a:r>
              <a:rPr lang="en-US" sz="3200" dirty="0" smtClean="0"/>
              <a:t> </a:t>
            </a:r>
            <a:r>
              <a:rPr lang="en-US" sz="3200" dirty="0" err="1" smtClean="0"/>
              <a:t>qobilyatini</a:t>
            </a:r>
            <a:r>
              <a:rPr lang="en-US" sz="3200" dirty="0" smtClean="0"/>
              <a:t> </a:t>
            </a:r>
            <a:r>
              <a:rPr lang="en-US" sz="3200" dirty="0" err="1" smtClean="0"/>
              <a:t>oshirish</a:t>
            </a:r>
            <a:r>
              <a:rPr lang="en-US" sz="3200" dirty="0" smtClean="0"/>
              <a:t>.</a:t>
            </a:r>
            <a:br>
              <a:rPr lang="en-US" sz="3200" dirty="0" smtClean="0"/>
            </a:br>
            <a:r>
              <a:rPr lang="en-US" sz="3200" dirty="0" smtClean="0"/>
              <a:t>       </a:t>
            </a:r>
            <a:r>
              <a:rPr lang="en-US" sz="3200" dirty="0" smtClean="0">
                <a:solidFill>
                  <a:srgbClr val="C00000"/>
                </a:solidFill>
              </a:rPr>
              <a:t>4) </a:t>
            </a:r>
            <a:r>
              <a:rPr lang="en-US" sz="3200" dirty="0" err="1" smtClean="0">
                <a:solidFill>
                  <a:srgbClr val="C00000"/>
                </a:solidFill>
              </a:rPr>
              <a:t>estetik</a:t>
            </a:r>
            <a:r>
              <a:rPr lang="en-US" sz="3200" dirty="0" smtClean="0">
                <a:solidFill>
                  <a:srgbClr val="C00000"/>
                </a:solidFill>
              </a:rPr>
              <a:t> </a:t>
            </a:r>
            <a:r>
              <a:rPr lang="en-US" sz="3200" dirty="0" err="1" smtClean="0">
                <a:solidFill>
                  <a:srgbClr val="C00000"/>
                </a:solidFill>
              </a:rPr>
              <a:t>tarbiya</a:t>
            </a:r>
            <a:r>
              <a:rPr lang="en-US" sz="3200" dirty="0" err="1" smtClean="0"/>
              <a:t>-o’quvchilarda</a:t>
            </a:r>
            <a:r>
              <a:rPr lang="en-US" sz="3200" dirty="0" smtClean="0"/>
              <a:t> </a:t>
            </a:r>
            <a:r>
              <a:rPr lang="en-US" sz="3200" dirty="0" err="1" smtClean="0"/>
              <a:t>estetik</a:t>
            </a:r>
            <a:r>
              <a:rPr lang="en-US" sz="3200" dirty="0" smtClean="0"/>
              <a:t> his-</a:t>
            </a:r>
            <a:r>
              <a:rPr lang="en-US" sz="3200" dirty="0" err="1" smtClean="0"/>
              <a:t>tuyg’u,estetik</a:t>
            </a:r>
            <a:r>
              <a:rPr lang="en-US" sz="3200" dirty="0" smtClean="0"/>
              <a:t> </a:t>
            </a:r>
            <a:r>
              <a:rPr lang="en-US" sz="3200" dirty="0" err="1" smtClean="0"/>
              <a:t>didni</a:t>
            </a:r>
            <a:r>
              <a:rPr lang="en-US" sz="3200" dirty="0" smtClean="0"/>
              <a:t> </a:t>
            </a:r>
            <a:r>
              <a:rPr lang="en-US" sz="3200" dirty="0" err="1" smtClean="0"/>
              <a:t>tarbiyalash</a:t>
            </a:r>
            <a:r>
              <a:rPr lang="en-US" sz="3200" dirty="0" smtClean="0"/>
              <a:t> ,</a:t>
            </a:r>
            <a:r>
              <a:rPr lang="en-US" sz="3200" dirty="0" err="1" smtClean="0"/>
              <a:t>ularni</a:t>
            </a:r>
            <a:r>
              <a:rPr lang="en-US" sz="3200" dirty="0" smtClean="0"/>
              <a:t> </a:t>
            </a:r>
            <a:r>
              <a:rPr lang="en-US" sz="3200" dirty="0" err="1" smtClean="0"/>
              <a:t>ijodiy</a:t>
            </a:r>
            <a:r>
              <a:rPr lang="en-US" sz="3200" dirty="0" smtClean="0"/>
              <a:t> </a:t>
            </a:r>
            <a:r>
              <a:rPr lang="en-US" sz="3200" dirty="0" err="1" smtClean="0"/>
              <a:t>qobilyatlari,estetik</a:t>
            </a:r>
            <a:r>
              <a:rPr lang="en-US" sz="3200" dirty="0" smtClean="0"/>
              <a:t> </a:t>
            </a:r>
            <a:r>
              <a:rPr lang="en-US" sz="3200" dirty="0" err="1" smtClean="0"/>
              <a:t>extiyojlari</a:t>
            </a:r>
            <a:r>
              <a:rPr lang="en-US" sz="3200" dirty="0" smtClean="0"/>
              <a:t> </a:t>
            </a:r>
            <a:r>
              <a:rPr lang="en-US" sz="3200" dirty="0" err="1" smtClean="0"/>
              <a:t>va</a:t>
            </a:r>
            <a:r>
              <a:rPr lang="en-US" sz="3200" dirty="0" smtClean="0"/>
              <a:t> </a:t>
            </a:r>
            <a:r>
              <a:rPr lang="en-US" sz="3200" dirty="0" err="1" smtClean="0"/>
              <a:t>go’zallikni</a:t>
            </a:r>
            <a:r>
              <a:rPr lang="en-US" sz="3200" dirty="0" smtClean="0"/>
              <a:t> </a:t>
            </a:r>
            <a:r>
              <a:rPr lang="en-US" sz="3200" dirty="0" err="1" smtClean="0"/>
              <a:t>sevish,go’zallikka</a:t>
            </a:r>
            <a:r>
              <a:rPr lang="en-US" sz="3200" dirty="0" smtClean="0"/>
              <a:t> </a:t>
            </a:r>
            <a:r>
              <a:rPr lang="en-US" sz="3200" dirty="0" err="1" smtClean="0"/>
              <a:t>intilish</a:t>
            </a:r>
            <a:r>
              <a:rPr lang="en-US" sz="3200" dirty="0" smtClean="0"/>
              <a:t> </a:t>
            </a:r>
            <a:r>
              <a:rPr lang="en-US" sz="3200" dirty="0" err="1" smtClean="0"/>
              <a:t>tuyg’ularini</a:t>
            </a:r>
            <a:r>
              <a:rPr lang="en-US" sz="3200" dirty="0" smtClean="0"/>
              <a:t> </a:t>
            </a:r>
            <a:r>
              <a:rPr lang="en-US" sz="3200" dirty="0" err="1" smtClean="0"/>
              <a:t>rivojl;antirish,estetik</a:t>
            </a:r>
            <a:r>
              <a:rPr lang="en-US" sz="3200" dirty="0" smtClean="0"/>
              <a:t> </a:t>
            </a:r>
            <a:r>
              <a:rPr lang="en-US" sz="3200" dirty="0" err="1" smtClean="0"/>
              <a:t>madaniyatni</a:t>
            </a:r>
            <a:r>
              <a:rPr lang="en-US" sz="3200" dirty="0" smtClean="0"/>
              <a:t> </a:t>
            </a:r>
            <a:r>
              <a:rPr lang="en-US" sz="3200" dirty="0" err="1" smtClean="0"/>
              <a:t>shakillantirish</a:t>
            </a:r>
            <a:r>
              <a:rPr lang="en-US" sz="3200" dirty="0" smtClean="0"/>
              <a:t>.</a:t>
            </a:r>
            <a:br>
              <a:rPr lang="en-US" sz="3200" dirty="0" smtClean="0"/>
            </a:br>
            <a:endParaRPr lang="ru-RU" sz="3200" dirty="0"/>
          </a:p>
        </p:txBody>
      </p:sp>
    </p:spTree>
    <p:extLst>
      <p:ext uri="{BB962C8B-B14F-4D97-AF65-F5344CB8AC3E}">
        <p14:creationId xmlns="" xmlns:p14="http://schemas.microsoft.com/office/powerpoint/2010/main" val="4146157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8076" y="277538"/>
            <a:ext cx="10471355" cy="6580462"/>
          </a:xfrm>
        </p:spPr>
        <p:txBody>
          <a:bodyPr>
            <a:noAutofit/>
          </a:bodyPr>
          <a:lstStyle/>
          <a:p>
            <a:r>
              <a:rPr lang="en-US" sz="2800" dirty="0" smtClean="0">
                <a:solidFill>
                  <a:srgbClr val="C00000"/>
                </a:solidFill>
                <a:latin typeface="Times New Roman" panose="02020603050405020304" pitchFamily="18" charset="0"/>
                <a:cs typeface="Times New Roman" panose="02020603050405020304" pitchFamily="18" charset="0"/>
              </a:rPr>
              <a:t>5)  </a:t>
            </a:r>
            <a:r>
              <a:rPr lang="en-US" sz="2800" dirty="0" err="1" smtClean="0">
                <a:solidFill>
                  <a:srgbClr val="C00000"/>
                </a:solidFill>
                <a:latin typeface="Times New Roman" panose="02020603050405020304" pitchFamily="18" charset="0"/>
                <a:cs typeface="Times New Roman" panose="02020603050405020304" pitchFamily="18" charset="0"/>
              </a:rPr>
              <a:t>ekalogik</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tarbiya</a:t>
            </a:r>
            <a:r>
              <a:rPr lang="en-US" sz="2800" dirty="0" err="1" smtClean="0">
                <a:latin typeface="Times New Roman" panose="02020603050405020304" pitchFamily="18" charset="0"/>
                <a:cs typeface="Times New Roman" panose="02020603050405020304" pitchFamily="18" charset="0"/>
              </a:rPr>
              <a:t>-o’quvchilarga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ekalogik</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bilimlar</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berish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asosida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shaxs,jamiyat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tabiat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birligi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hamda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aloqadorligini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o’quvchilarga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tushuntirish</a:t>
            </a:r>
            <a:r>
              <a:rPr lang="en-US" sz="2800" dirty="0" smtClean="0">
                <a:latin typeface="Times New Roman" panose="02020603050405020304" pitchFamily="18" charset="0"/>
                <a:cs typeface="Times New Roman" panose="02020603050405020304" pitchFamily="18" charset="0"/>
              </a:rPr>
              <a:t>.</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 </a:t>
            </a:r>
            <a:r>
              <a:rPr lang="en-US" sz="2800" dirty="0" smtClean="0">
                <a:solidFill>
                  <a:srgbClr val="C00000"/>
                </a:solidFill>
                <a:latin typeface="Times New Roman" panose="02020603050405020304" pitchFamily="18" charset="0"/>
                <a:cs typeface="Times New Roman" panose="02020603050405020304" pitchFamily="18" charset="0"/>
              </a:rPr>
              <a:t>6)  </a:t>
            </a:r>
            <a:r>
              <a:rPr lang="en-US" sz="2800" dirty="0" err="1" smtClean="0">
                <a:solidFill>
                  <a:srgbClr val="C00000"/>
                </a:solidFill>
                <a:latin typeface="Times New Roman" panose="02020603050405020304" pitchFamily="18" charset="0"/>
                <a:cs typeface="Times New Roman" panose="02020603050405020304" pitchFamily="18" charset="0"/>
              </a:rPr>
              <a:t>iqtisodiy</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tarbiya</a:t>
            </a:r>
            <a:r>
              <a:rPr lang="en-US" sz="2800" dirty="0" err="1" smtClean="0">
                <a:latin typeface="Times New Roman" panose="02020603050405020304" pitchFamily="18" charset="0"/>
                <a:cs typeface="Times New Roman" panose="02020603050405020304" pitchFamily="18" charset="0"/>
              </a:rPr>
              <a:t>-o’quvchilarga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iqtisodiy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bilimlarni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berish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asosida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mamlakat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iqtisodiy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barqarorligini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ta’minlash,bozor</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infrastrukturasi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qoidalariga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amal</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qilish</a:t>
            </a:r>
            <a:r>
              <a:rPr lang="en-US" sz="2800" dirty="0" smtClean="0">
                <a:latin typeface="Times New Roman" panose="02020603050405020304" pitchFamily="18" charset="0"/>
                <a:cs typeface="Times New Roman" panose="02020603050405020304" pitchFamily="18" charset="0"/>
              </a:rPr>
              <a:t>.</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  </a:t>
            </a:r>
            <a:r>
              <a:rPr lang="en-US" sz="2800" dirty="0" smtClean="0">
                <a:solidFill>
                  <a:srgbClr val="C00000"/>
                </a:solidFill>
                <a:latin typeface="Times New Roman" panose="02020603050405020304" pitchFamily="18" charset="0"/>
                <a:cs typeface="Times New Roman" panose="02020603050405020304" pitchFamily="18" charset="0"/>
              </a:rPr>
              <a:t>7)   </a:t>
            </a:r>
            <a:r>
              <a:rPr lang="en-US" sz="2800" dirty="0" err="1" smtClean="0">
                <a:solidFill>
                  <a:srgbClr val="C00000"/>
                </a:solidFill>
                <a:latin typeface="Times New Roman" panose="02020603050405020304" pitchFamily="18" charset="0"/>
                <a:cs typeface="Times New Roman" panose="02020603050405020304" pitchFamily="18" charset="0"/>
              </a:rPr>
              <a:t>huquqiy</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tarbiya</a:t>
            </a:r>
            <a:r>
              <a:rPr lang="en-US" sz="2800" dirty="0" err="1" smtClean="0">
                <a:latin typeface="Times New Roman" panose="02020603050405020304" pitchFamily="18" charset="0"/>
                <a:cs typeface="Times New Roman" panose="02020603050405020304" pitchFamily="18" charset="0"/>
              </a:rPr>
              <a:t>-o’quvchilarga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davlat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Konistitutsiyasi,davlat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haqidagi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ta’limot,fuqorolik,oila,mexnat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sud</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ishlarini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yurutish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boshqarish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huquqlarining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ma’nosini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tushuntirish</a:t>
            </a:r>
            <a:r>
              <a:rPr lang="en-US" sz="2800" dirty="0" smtClean="0">
                <a:latin typeface="Times New Roman" panose="02020603050405020304" pitchFamily="18" charset="0"/>
                <a:cs typeface="Times New Roman" panose="02020603050405020304" pitchFamily="18" charset="0"/>
              </a:rPr>
              <a:t>.</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  </a:t>
            </a:r>
            <a:r>
              <a:rPr lang="en-US" sz="2800" dirty="0" smtClean="0">
                <a:solidFill>
                  <a:srgbClr val="C00000"/>
                </a:solidFill>
                <a:latin typeface="Times New Roman" panose="02020603050405020304" pitchFamily="18" charset="0"/>
                <a:cs typeface="Times New Roman" panose="02020603050405020304" pitchFamily="18" charset="0"/>
              </a:rPr>
              <a:t>8)   </a:t>
            </a:r>
            <a:r>
              <a:rPr lang="en-US" sz="2800" dirty="0" err="1" smtClean="0">
                <a:solidFill>
                  <a:srgbClr val="C00000"/>
                </a:solidFill>
                <a:latin typeface="Times New Roman" panose="02020603050405020304" pitchFamily="18" charset="0"/>
                <a:cs typeface="Times New Roman" panose="02020603050405020304" pitchFamily="18" charset="0"/>
              </a:rPr>
              <a:t>g’oyaviy</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siyosiy</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tarbiya</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o’quvchilarga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siyosiy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bilimlarni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berish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O’zbekiston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Respublikasi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Konistitutsiyasi,fuqorolik</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jamiyati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asoslai,davlat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organlarini</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faoliyati,shuningdek,O’zbekiston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Respublikasining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ichki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tashqi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siyosati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mazmunini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o’rganishni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taminlash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o’quvchilarda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siyosiy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madaniyatni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shakillantirish</a:t>
            </a:r>
            <a:r>
              <a:rPr lang="en-US" sz="2800" dirty="0" smtClean="0">
                <a:latin typeface="Times New Roman" panose="02020603050405020304" pitchFamily="18" charset="0"/>
                <a:cs typeface="Times New Roman" panose="02020603050405020304" pitchFamily="18" charset="0"/>
              </a:rPr>
              <a:t>.</a:t>
            </a:r>
            <a:br>
              <a:rPr lang="en-US" sz="2800" dirty="0" smtClean="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696175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654846" y="1755146"/>
            <a:ext cx="9157648" cy="317992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smtClean="0">
                <a:solidFill>
                  <a:srgbClr val="7030A0"/>
                </a:solidFill>
                <a:latin typeface="Times New Roman" panose="02020603050405020304" pitchFamily="18" charset="0"/>
                <a:cs typeface="Times New Roman" panose="02020603050405020304" pitchFamily="18" charset="0"/>
              </a:rPr>
              <a:t>Tarbiya</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turlaridan</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aqliy</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va</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axloqiy</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tarbiyani</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tushuntirib</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bering</a:t>
            </a:r>
            <a:r>
              <a:rPr lang="uz-Cyrl-UZ" sz="4000" b="1" dirty="0" smtClean="0">
                <a:solidFill>
                  <a:srgbClr val="7030A0"/>
                </a:solidFill>
                <a:latin typeface="Times New Roman" panose="02020603050405020304" pitchFamily="18" charset="0"/>
                <a:cs typeface="Times New Roman" panose="02020603050405020304" pitchFamily="18" charset="0"/>
              </a:rPr>
              <a:t>?</a:t>
            </a:r>
            <a:endParaRPr lang="ru-RU" sz="40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859667401"/>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12_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1_Легкий дым">
  <a:themeElements>
    <a:clrScheme name="Легкий дым">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1228</TotalTime>
  <Words>774</Words>
  <Application>Microsoft Office PowerPoint</Application>
  <PresentationFormat>Произвольный</PresentationFormat>
  <Paragraphs>96</Paragraphs>
  <Slides>23</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23</vt:i4>
      </vt:variant>
    </vt:vector>
  </HeadingPairs>
  <TitlesOfParts>
    <vt:vector size="26" baseType="lpstr">
      <vt:lpstr>Легкий дым</vt:lpstr>
      <vt:lpstr>12_Трек</vt:lpstr>
      <vt:lpstr>1_Легкий дым</vt:lpstr>
      <vt:lpstr>Слайд 1</vt:lpstr>
      <vt:lpstr>Слайд 2</vt:lpstr>
      <vt:lpstr>Слайд 3</vt:lpstr>
      <vt:lpstr>Слайд 4</vt:lpstr>
      <vt:lpstr>Слайд 5</vt:lpstr>
      <vt:lpstr>Слайд 6</vt:lpstr>
      <vt:lpstr>    1) axloqiy tarbiya- o’quvchilarni ijtimoiy-axloqiy me’yorlar mazmunidan habardor etish.        2) aqliy tarbiya-o’quvchilarni ilm-fan,texnika va texnalogiya borasida qo’lga kiritilayotganyutuqlar,yangiliklar va kashfiyotlardan  boxabar etish.        3) jismoniy tarbiya-o’quvchilarni o’z sog’liklarini saqlash va mustaxkamlash,organizmni chiniqtirish,jismoniy jihatdan to’g’ri rivojlanishi va uning ishchanlik qobilyatini oshirish.        4) estetik tarbiya-o’quvchilarda estetik his-tuyg’u,estetik didni tarbiyalash ,ularni ijodiy qobilyatlari,estetik extiyojlari va go’zallikni sevish,go’zallikka intilish tuyg’ularini rivojl;antirish,estetik madaniyatni shakillantirish. </vt:lpstr>
      <vt:lpstr>5)  ekalogik tarbiya-o’quvchilarga ekalogik bilimlar berish asosida shaxs,jamiyat va tabiat birligi hamda aloqadorligini o’quvchilarga tushuntirish.  6)  iqtisodiy tarbiya-o’quvchilarga iqtisodiy bilimlarni berish asosida mamlakat iqtisodiy barqarorligini ta’minlash,bozor infrastrukturasi  qoidalariga amal qilish.   7)   huquqiy tarbiya-o’quvchilarga davlat Konistitutsiyasi,davlat haqidagi ta’limot,fuqorolik,oila,mexnat va sud ishlarini yurutish ,boshqarish huquqlarining ma’nosini tushuntirish.   8)   g’oyaviy- siyosiy tarbiya- o’quvchilarga siyosiy bilimlarni berish, O’zbekiston Respublikasi Konistitutsiyasi,fuqorolik jamiyati asoslai,davlat organlarini faoliyati,shuningdek,O’zbekiston Respublikasining ichki va tashqi siyosati mazmunini o’rganishni taminlash ,o’quvchilarda siyosiy madaniyatni shakillantirish. </vt:lpstr>
      <vt:lpstr>Слайд 9</vt:lpstr>
      <vt:lpstr>Слайд 10</vt:lpstr>
      <vt:lpstr>Слайд 11</vt:lpstr>
      <vt:lpstr>Слайд 12</vt:lpstr>
      <vt:lpstr>Слайд 13</vt:lpstr>
      <vt:lpstr>Слайд 14</vt:lpstr>
      <vt:lpstr>Слайд 15</vt:lpstr>
      <vt:lpstr>Слайд 16</vt:lpstr>
      <vt:lpstr>Слайд 17</vt:lpstr>
      <vt:lpstr>           Axloq (arabcha xulq-atvor demakdir) - ijtimoiy ong shakllaridan biri, ijtimoiy tartib-qoida bo’lib, bu tartib-qoida ijtimoy hayotning barcha sohalarida kishilarning xatti-harakatini tartibga solish vazifasini bajaradi. Axloq omma faoliyatini tartibga solishning boshqa shakllari (o’quv, ishlab chiqarish, xalq an’analari) da o’z talablarining asoslanishi, amalga oshirilishi va omma fikri asosida tartibga solinishi bilan farq qiladi. Axloq talablari barchaga taalluqli, biroq hech kimning ko’rsatmasi, hech qanday maxsus buyruq asosida bajarilmaydigan, ixtiyoriy amalga oshiriladigan burch shakliga kiradi.  </vt:lpstr>
      <vt:lpstr>Слайд 19</vt:lpstr>
      <vt:lpstr>Слайд 20</vt:lpstr>
      <vt:lpstr>Слайд 21</vt:lpstr>
      <vt:lpstr>Ma’naviy-axloqiy tarbiya tizimida ma’naviy-axloqiy his-tuyg’ular inson tomonidan, uning voqea-hodisalar, kishilar hamda o’z xulqiga nisbatan his-tuyg’ularni uyg’otishga rag’bat paydo qiluvchi tarbiyaviy ishlar tizimli tashkil etilgandagina samarali kechadi. Mazkur tizimda xulq-atvorni shakllantirishga oid tarbiyaviy ishlar aks etadi. Shunga ko’ra ma’naviy-axloqiy xulq-odobga doir xislatlarni shakllantirishga undovchi rag’bat bilan hosil bo’ladigan faoliyat eng asosiy bo’lib hisoblanadi. </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BARNO</dc:creator>
  <cp:lastModifiedBy>Пользователь</cp:lastModifiedBy>
  <cp:revision>69</cp:revision>
  <dcterms:created xsi:type="dcterms:W3CDTF">2015-11-29T17:42:10Z</dcterms:created>
  <dcterms:modified xsi:type="dcterms:W3CDTF">2023-12-04T08:20:04Z</dcterms:modified>
</cp:coreProperties>
</file>